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64"/>
  </p:notesMasterIdLst>
  <p:handoutMasterIdLst>
    <p:handoutMasterId r:id="rId65"/>
  </p:handoutMasterIdLst>
  <p:sldIdLst>
    <p:sldId id="262" r:id="rId2"/>
    <p:sldId id="263" r:id="rId3"/>
    <p:sldId id="264" r:id="rId4"/>
    <p:sldId id="972" r:id="rId5"/>
    <p:sldId id="973" r:id="rId6"/>
    <p:sldId id="974" r:id="rId7"/>
    <p:sldId id="975" r:id="rId8"/>
    <p:sldId id="976" r:id="rId9"/>
    <p:sldId id="977" r:id="rId10"/>
    <p:sldId id="978" r:id="rId11"/>
    <p:sldId id="979" r:id="rId12"/>
    <p:sldId id="980" r:id="rId13"/>
    <p:sldId id="981" r:id="rId14"/>
    <p:sldId id="921" r:id="rId15"/>
    <p:sldId id="982" r:id="rId16"/>
    <p:sldId id="983" r:id="rId17"/>
    <p:sldId id="984" r:id="rId18"/>
    <p:sldId id="985" r:id="rId19"/>
    <p:sldId id="986" r:id="rId20"/>
    <p:sldId id="987" r:id="rId21"/>
    <p:sldId id="988" r:id="rId22"/>
    <p:sldId id="989" r:id="rId23"/>
    <p:sldId id="990" r:id="rId24"/>
    <p:sldId id="991" r:id="rId25"/>
    <p:sldId id="992" r:id="rId26"/>
    <p:sldId id="993" r:id="rId27"/>
    <p:sldId id="994" r:id="rId28"/>
    <p:sldId id="995" r:id="rId29"/>
    <p:sldId id="998" r:id="rId30"/>
    <p:sldId id="999" r:id="rId31"/>
    <p:sldId id="1000" r:id="rId32"/>
    <p:sldId id="1002" r:id="rId33"/>
    <p:sldId id="1003" r:id="rId34"/>
    <p:sldId id="1004" r:id="rId35"/>
    <p:sldId id="1005" r:id="rId36"/>
    <p:sldId id="1008" r:id="rId37"/>
    <p:sldId id="1009" r:id="rId38"/>
    <p:sldId id="1011" r:id="rId39"/>
    <p:sldId id="1016" r:id="rId40"/>
    <p:sldId id="1020" r:id="rId41"/>
    <p:sldId id="1022" r:id="rId42"/>
    <p:sldId id="1023" r:id="rId43"/>
    <p:sldId id="1039" r:id="rId44"/>
    <p:sldId id="1036" r:id="rId45"/>
    <p:sldId id="1037" r:id="rId46"/>
    <p:sldId id="1025" r:id="rId47"/>
    <p:sldId id="1026" r:id="rId48"/>
    <p:sldId id="1027" r:id="rId49"/>
    <p:sldId id="1028" r:id="rId50"/>
    <p:sldId id="1029" r:id="rId51"/>
    <p:sldId id="1030" r:id="rId52"/>
    <p:sldId id="1031" r:id="rId53"/>
    <p:sldId id="1032" r:id="rId54"/>
    <p:sldId id="1033" r:id="rId55"/>
    <p:sldId id="1034" r:id="rId56"/>
    <p:sldId id="1035" r:id="rId57"/>
    <p:sldId id="1040" r:id="rId58"/>
    <p:sldId id="1041" r:id="rId59"/>
    <p:sldId id="1042" r:id="rId60"/>
    <p:sldId id="1043" r:id="rId61"/>
    <p:sldId id="1044" r:id="rId62"/>
    <p:sldId id="1045" r:id="rId63"/>
  </p:sldIdLst>
  <p:sldSz cx="93726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5BDFF"/>
    <a:srgbClr val="43AEFF"/>
    <a:srgbClr val="33CCFF"/>
    <a:srgbClr val="0099FF"/>
    <a:srgbClr val="00CCFF"/>
    <a:srgbClr val="D60093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24590" autoAdjust="0"/>
    <p:restoredTop sz="77866" autoAdjust="0"/>
  </p:normalViewPr>
  <p:slideViewPr>
    <p:cSldViewPr>
      <p:cViewPr varScale="1">
        <p:scale>
          <a:sx n="73" d="100"/>
          <a:sy n="73" d="100"/>
        </p:scale>
        <p:origin x="-2760" y="-104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7168"/>
    </p:cViewPr>
  </p:sorterViewPr>
  <p:notesViewPr>
    <p:cSldViewPr>
      <p:cViewPr>
        <p:scale>
          <a:sx n="150" d="100"/>
          <a:sy n="150" d="100"/>
        </p:scale>
        <p:origin x="-4160" y="1552"/>
      </p:cViewPr>
      <p:guideLst>
        <p:guide orient="horz" pos="3024"/>
        <p:guide pos="23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smtClean="0"/>
              <a:t>Spark for Developers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smtClean="0"/>
              <a:t>20150115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smtClean="0"/>
              <a:t>Copyright © 2015 Elephant Scale Inc. and LearningPatterns, Inc.  All rights reserved.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473075"/>
            <a:ext cx="6492875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Copyright © 2015 Elephant Scale Inc. and LearningPatterns, Inc.  All rights reserved.</a:t>
            </a:r>
            <a:endParaRPr lang="en-US"/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8298" name="Rectangle 26"/>
          <p:cNvSpPr>
            <a:spLocks noGrp="1" noChangeArrowheads="1"/>
          </p:cNvSpPr>
          <p:nvPr>
            <p:ph type="dt" idx="1"/>
          </p:nvPr>
        </p:nvSpPr>
        <p:spPr bwMode="auto">
          <a:xfrm>
            <a:off x="322263" y="9371013"/>
            <a:ext cx="846137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20150115</a:t>
            </a:r>
            <a:endParaRPr lang="en-US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38314" name="Rectangle 4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22263" y="74613"/>
            <a:ext cx="2847975" cy="1714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60438" eaLnBrk="0" hangingPunct="0">
              <a:defRPr i="1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Spark for Developers</a:t>
            </a:r>
            <a:endParaRPr lang="en-US"/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68275" indent="-168275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Char char="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2438" indent="-169863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2015 Elephant Scale Inc. and LearningPatterns, Inc.  All rights reserved.</a:t>
            </a:r>
          </a:p>
        </p:txBody>
      </p:sp>
      <p:sp>
        <p:nvSpPr>
          <p:cNvPr id="3174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7DDAF-7DC7-4E22-9EB0-FF29A74BD8E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1748" name="Rectangle 42"/>
          <p:cNvSpPr>
            <a:spLocks noGrp="1" noChangeArrowheads="1"/>
          </p:cNvSpPr>
          <p:nvPr>
            <p:ph type="hdr" sz="quarter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Spark for Developers</a:t>
            </a: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1751" name="Text Box 4"/>
          <p:cNvSpPr txBox="1">
            <a:spLocks noChangeArrowheads="1"/>
          </p:cNvSpPr>
          <p:nvPr/>
        </p:nvSpPr>
        <p:spPr bwMode="auto">
          <a:xfrm>
            <a:off x="3954463" y="52388"/>
            <a:ext cx="2963862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998538">
              <a:spcBef>
                <a:spcPct val="50000"/>
              </a:spcBef>
            </a:pPr>
            <a:r>
              <a:rPr lang="en-US" i="1" dirty="0" smtClean="0">
                <a:latin typeface="Arial" charset="0"/>
              </a:rPr>
              <a:t>Session 2: Introduction to Spark</a:t>
            </a:r>
            <a:endParaRPr lang="en-US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75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is possible to go from Hadoop to Spark</a:t>
            </a:r>
          </a:p>
          <a:p>
            <a:r>
              <a:rPr lang="en-US" baseline="0" dirty="0" smtClean="0"/>
              <a:t>Consider the alternatives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4B0A8-AEC9-8A47-9FCE-A1CBD16A49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7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: our experience</a:t>
            </a:r>
          </a:p>
          <a:p>
            <a:r>
              <a:rPr lang="en-US" dirty="0" smtClean="0"/>
              <a:t>Ted Dunning: Mahout is true and verified, and </a:t>
            </a:r>
            <a:r>
              <a:rPr lang="en-US" dirty="0" err="1" smtClean="0"/>
              <a:t>focussed</a:t>
            </a:r>
            <a:r>
              <a:rPr lang="en-US" dirty="0" smtClean="0"/>
              <a:t>, </a:t>
            </a:r>
            <a:r>
              <a:rPr lang="en-US" dirty="0" err="1" smtClean="0"/>
              <a:t>MLLib</a:t>
            </a:r>
            <a:r>
              <a:rPr lang="en-US" dirty="0" smtClean="0"/>
              <a:t> is more of a loose collection</a:t>
            </a:r>
          </a:p>
          <a:p>
            <a:r>
              <a:rPr lang="en-US" dirty="0" smtClean="0"/>
              <a:t>Frank Dai (Spark contributor)</a:t>
            </a:r>
            <a:r>
              <a:rPr lang="en-US" baseline="0" dirty="0" smtClean="0"/>
              <a:t>: Mahout will concentrate on machine learning and have a rich set of algorithms, while </a:t>
            </a:r>
            <a:r>
              <a:rPr lang="en-US" baseline="0" dirty="0" err="1" smtClean="0"/>
              <a:t>MLLib</a:t>
            </a:r>
            <a:r>
              <a:rPr lang="en-US" baseline="0" dirty="0" smtClean="0"/>
              <a:t> will adopt only most essential and mature algorithms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2015 Elephant Scale Inc. and LearningPatterns, Inc. 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Spark for Developers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59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2015 Elephant Scale Inc. and LearningPatterns, Inc. 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AADD5D-AF76-45EE-AA5F-6DAC73BF167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Spark for Developers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00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 txBox="1">
            <a:spLocks noGrp="1" noChangeArrowheads="1"/>
          </p:cNvSpPr>
          <p:nvPr/>
        </p:nvSpPr>
        <p:spPr bwMode="auto">
          <a:xfrm>
            <a:off x="4144948" y="9120149"/>
            <a:ext cx="3170256" cy="4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16" tIns="46458" rIns="92916" bIns="46458" anchor="b"/>
          <a:lstStyle>
            <a:lvl1pPr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258E949B-3861-8345-927A-4E8CA3575C3A}" type="slidenum">
              <a:rPr lang="en-US" sz="1200">
                <a:solidFill>
                  <a:srgbClr val="000000"/>
                </a:solidFill>
                <a:cs typeface="Arial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sz="12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4143273" y="9120150"/>
            <a:ext cx="3170256" cy="4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802" tIns="46902" rIns="93802" bIns="46902" anchor="b"/>
          <a:lstStyle>
            <a:lvl1pPr defTabSz="863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63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63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63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63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63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63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63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63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fld id="{1D0BB326-F2F1-4B47-99C0-46778D4F2948}" type="slidenum">
              <a:rPr lang="en-US" sz="1200">
                <a:solidFill>
                  <a:srgbClr val="000000"/>
                </a:solidFill>
                <a:cs typeface="MS PGothic" charset="0"/>
              </a:rPr>
              <a:pPr algn="r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t>59</a:t>
            </a:fld>
            <a:endParaRPr lang="en-US" sz="1200">
              <a:solidFill>
                <a:srgbClr val="000000"/>
              </a:solidFill>
              <a:cs typeface="MS PGothic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717550"/>
            <a:ext cx="4918075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1" y="4560900"/>
            <a:ext cx="5365820" cy="431954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802" tIns="46902" rIns="93802" bIns="46902"/>
          <a:lstStyle/>
          <a:p>
            <a:pPr defTabSz="937363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 txBox="1">
            <a:spLocks noGrp="1" noChangeArrowheads="1"/>
          </p:cNvSpPr>
          <p:nvPr/>
        </p:nvSpPr>
        <p:spPr bwMode="auto">
          <a:xfrm>
            <a:off x="4144948" y="9120149"/>
            <a:ext cx="3170256" cy="4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16" tIns="46458" rIns="92916" bIns="46458" anchor="b"/>
          <a:lstStyle>
            <a:lvl1pPr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CDA5ACFD-7C66-9746-A5F2-F7C884F578D0}" type="slidenum">
              <a:rPr lang="en-US" sz="1200">
                <a:solidFill>
                  <a:srgbClr val="000000"/>
                </a:solidFill>
                <a:cs typeface="Arial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sz="12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4514" name="Rectangle 7"/>
          <p:cNvSpPr txBox="1">
            <a:spLocks noGrp="1" noChangeArrowheads="1"/>
          </p:cNvSpPr>
          <p:nvPr/>
        </p:nvSpPr>
        <p:spPr bwMode="auto">
          <a:xfrm>
            <a:off x="4143273" y="9120150"/>
            <a:ext cx="3170256" cy="4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73" tIns="47336" rIns="94673" bIns="47336" anchor="b"/>
          <a:lstStyle>
            <a:lvl1pPr defTabSz="88106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8106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8106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8106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81063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8106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8106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8106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81063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fld id="{8B310D99-E7AC-5544-8A9D-1323C6943C0A}" type="slidenum">
              <a:rPr lang="en-US" sz="1300">
                <a:solidFill>
                  <a:srgbClr val="000000"/>
                </a:solidFill>
                <a:ea typeface="Osaka" charset="0"/>
                <a:cs typeface="Osaka" charset="0"/>
              </a:rPr>
              <a:pPr algn="r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t>62</a:t>
            </a:fld>
            <a:endParaRPr lang="en-US" sz="1300">
              <a:solidFill>
                <a:srgbClr val="000000"/>
              </a:solidFill>
              <a:ea typeface="Osaka" charset="0"/>
              <a:cs typeface="Osaka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719138"/>
            <a:ext cx="4918075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4673" tIns="47336" rIns="94673" bIns="47336"/>
          <a:lstStyle/>
          <a:p>
            <a:pPr defTabSz="937363"/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2015 Elephant Scale Inc. and LearningPatterns, Inc.  All rights reserved.</a:t>
            </a:r>
          </a:p>
        </p:txBody>
      </p:sp>
      <p:sp>
        <p:nvSpPr>
          <p:cNvPr id="3379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A9ED62-AA44-4EE7-ACDD-ED28D75BE306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3796" name="Rectangle 42"/>
          <p:cNvSpPr>
            <a:spLocks noGrp="1" noChangeArrowheads="1"/>
          </p:cNvSpPr>
          <p:nvPr>
            <p:ph type="hdr" sz="quarter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Spark for Developers</a:t>
            </a: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3863975" y="52388"/>
            <a:ext cx="2962275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998538">
              <a:spcBef>
                <a:spcPct val="50000"/>
              </a:spcBef>
            </a:pPr>
            <a:r>
              <a:rPr lang="en-US" i="1" dirty="0" smtClean="0">
                <a:latin typeface="Arial" charset="0"/>
              </a:rPr>
              <a:t>Session 2: Introduction to Spark</a:t>
            </a:r>
            <a:endParaRPr lang="en-US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04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2015 Elephant Scale Inc. and LearningPatterns, Inc.  All rights reserved.</a:t>
            </a:r>
          </a:p>
        </p:txBody>
      </p:sp>
      <p:sp>
        <p:nvSpPr>
          <p:cNvPr id="3584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2B27A6-B679-4CE7-ADE8-DBB032853C15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5844" name="Rectangle 42"/>
          <p:cNvSpPr>
            <a:spLocks noGrp="1" noChangeArrowheads="1"/>
          </p:cNvSpPr>
          <p:nvPr>
            <p:ph type="hdr" sz="quarter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Spark for Developers</a:t>
            </a: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5847" name="Text Box 4"/>
          <p:cNvSpPr txBox="1">
            <a:spLocks noChangeArrowheads="1"/>
          </p:cNvSpPr>
          <p:nvPr/>
        </p:nvSpPr>
        <p:spPr bwMode="auto">
          <a:xfrm>
            <a:off x="3954463" y="52388"/>
            <a:ext cx="2963862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998538">
              <a:spcBef>
                <a:spcPct val="50000"/>
              </a:spcBef>
            </a:pPr>
            <a:r>
              <a:rPr lang="en-US" i="1" dirty="0" smtClean="0">
                <a:latin typeface="Arial" charset="0"/>
              </a:rPr>
              <a:t>Session 2: Introduction to Spark</a:t>
            </a:r>
            <a:endParaRPr lang="en-US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9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2015 Elephant Scale Inc. and LearningPatterns, Inc.  All rights reserved.</a:t>
            </a:r>
          </a:p>
        </p:txBody>
      </p:sp>
      <p:sp>
        <p:nvSpPr>
          <p:cNvPr id="3584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2B27A6-B679-4CE7-ADE8-DBB032853C15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35844" name="Rectangle 42"/>
          <p:cNvSpPr>
            <a:spLocks noGrp="1" noChangeArrowheads="1"/>
          </p:cNvSpPr>
          <p:nvPr>
            <p:ph type="hdr" sz="quarter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Spark for Developers</a:t>
            </a: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5847" name="Text Box 4"/>
          <p:cNvSpPr txBox="1">
            <a:spLocks noChangeArrowheads="1"/>
          </p:cNvSpPr>
          <p:nvPr/>
        </p:nvSpPr>
        <p:spPr bwMode="auto">
          <a:xfrm>
            <a:off x="3954463" y="52388"/>
            <a:ext cx="2963862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998538">
              <a:spcBef>
                <a:spcPct val="50000"/>
              </a:spcBef>
            </a:pPr>
            <a:r>
              <a:rPr lang="en-US" i="1" dirty="0" smtClean="0">
                <a:latin typeface="Arial" charset="0"/>
              </a:rPr>
              <a:t>Session 2: Introduction to Spark</a:t>
            </a:r>
            <a:endParaRPr lang="en-US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92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r>
              <a:rPr lang="en-US" baseline="0" dirty="0" smtClean="0"/>
              <a:t> is evolving into a platform for other distributed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4B0A8-AEC9-8A47-9FCE-A1CBD16A49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0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Hadoop data has to be persisted in HDFS between jobs</a:t>
            </a:r>
          </a:p>
          <a:p>
            <a:r>
              <a:rPr lang="en-US" baseline="0" dirty="0" smtClean="0"/>
              <a:t>In Spark, it can be kept in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4B0A8-AEC9-8A47-9FCE-A1CBD16A49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3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  <a:r>
              <a:rPr lang="en-US" baseline="0" dirty="0" smtClean="0"/>
              <a:t> can work with lots of storage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4B0A8-AEC9-8A47-9FCE-A1CBD16A49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86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8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2015 Elephant Scale Inc. and LearningPatterns, Inc.  All rights reserved.</a:t>
            </a:r>
          </a:p>
        </p:txBody>
      </p:sp>
      <p:sp>
        <p:nvSpPr>
          <p:cNvPr id="3584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2B27A6-B679-4CE7-ADE8-DBB032853C15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35844" name="Rectangle 42"/>
          <p:cNvSpPr>
            <a:spLocks noGrp="1" noChangeArrowheads="1"/>
          </p:cNvSpPr>
          <p:nvPr>
            <p:ph type="hdr" sz="quarter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Spark for Developers</a:t>
            </a: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5462588"/>
            <a:ext cx="4630737" cy="367188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5847" name="Text Box 4"/>
          <p:cNvSpPr txBox="1">
            <a:spLocks noChangeArrowheads="1"/>
          </p:cNvSpPr>
          <p:nvPr/>
        </p:nvSpPr>
        <p:spPr bwMode="auto">
          <a:xfrm>
            <a:off x="3954463" y="52388"/>
            <a:ext cx="2963862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998538">
              <a:spcBef>
                <a:spcPct val="50000"/>
              </a:spcBef>
            </a:pPr>
            <a:r>
              <a:rPr lang="en-US" i="1" dirty="0" smtClean="0">
                <a:latin typeface="Arial" charset="0"/>
              </a:rPr>
              <a:t>Session 2: Introduction to Spark</a:t>
            </a:r>
            <a:endParaRPr lang="en-US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9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use python libraries for Machine learning ..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4B0A8-AEC9-8A47-9FCE-A1CBD16A49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0" y="-1488"/>
            <a:ext cx="2498725" cy="686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5" y="4119563"/>
            <a:ext cx="6335713" cy="457200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2667000"/>
            <a:ext cx="8121650" cy="1214438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8575" y="6580188"/>
            <a:ext cx="938213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20150115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822325"/>
            <a:ext cx="4375150" cy="274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719513"/>
            <a:ext cx="4375150" cy="2746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28575" y="6580188"/>
            <a:ext cx="938213" cy="225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20150115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0"/>
            <a:ext cx="8667750" cy="690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822325"/>
            <a:ext cx="4375150" cy="564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822325"/>
            <a:ext cx="4375150" cy="564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28575" y="6580188"/>
            <a:ext cx="938213" cy="225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20150115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17030" y="6248400"/>
            <a:ext cx="21869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06CD6E12-824A-4E3F-ADE0-10D0B83560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6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822325"/>
            <a:ext cx="89027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ltGray">
          <a:xfrm>
            <a:off x="0" y="0"/>
            <a:ext cx="704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0"/>
            <a:ext cx="8667750" cy="6905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" name="Rectangle 3"/>
          <p:cNvSpPr txBox="1">
            <a:spLocks noChangeArrowheads="1"/>
          </p:cNvSpPr>
          <p:nvPr userDrawn="1"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 Black" pitchFamily="34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Garamond" pitchFamily="18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fld id="{06CD6E12-824A-4E3F-ADE0-10D0B83560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457200" y="6477000"/>
            <a:ext cx="1981200" cy="429399"/>
            <a:chOff x="457200" y="6400800"/>
            <a:chExt cx="1981200" cy="429399"/>
          </a:xfrm>
        </p:grpSpPr>
        <p:pic>
          <p:nvPicPr>
            <p:cNvPr id="10" name="Picture 9" descr="Synerzip-Logo-NoTagLine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6400800"/>
              <a:ext cx="1981200" cy="2061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609600" y="6553200"/>
              <a:ext cx="145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200" dirty="0" err="1" smtClean="0">
                  <a:solidFill>
                    <a:srgbClr val="000000"/>
                  </a:solidFill>
                  <a:cs typeface="Arial" charset="0"/>
                </a:rPr>
                <a:t>www.synerzip.com</a:t>
              </a:r>
              <a:endParaRPr lang="en-US" sz="120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3815874" y="6560894"/>
            <a:ext cx="1512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100" dirty="0" smtClean="0">
                <a:solidFill>
                  <a:srgbClr val="000000"/>
                </a:solidFill>
                <a:latin typeface="+mn-lt"/>
                <a:cs typeface="Arial" charset="0"/>
              </a:rPr>
              <a:t>Webinar Series 2015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895232" y="6553200"/>
            <a:ext cx="35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solidFill>
                  <a:schemeClr val="bg2"/>
                </a:solidFill>
                <a:latin typeface="+mn-lt"/>
              </a:rPr>
              <a:t>Copyright © 2015 Elephant Scale LLC.  All rights reserved.</a:t>
            </a:r>
          </a:p>
          <a:p>
            <a:endParaRPr lang="en-US" b="0" dirty="0">
              <a:solidFill>
                <a:schemeClr val="bg2"/>
              </a:solidFill>
              <a:latin typeface="+mn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  <p:sldLayoutId id="2147483657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ujee@elephantscale.com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park-jobserver/spark-jobserver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jpg"/><Relationship Id="rId6" Type="http://schemas.openxmlformats.org/officeDocument/2006/relationships/image" Target="../media/image32.png"/><Relationship Id="rId7" Type="http://schemas.openxmlformats.org/officeDocument/2006/relationships/image" Target="../media/image33.jpg"/><Relationship Id="rId8" Type="http://schemas.openxmlformats.org/officeDocument/2006/relationships/hyperlink" Target="http://www.itko.com/" TargetMode="External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30" Type="http://schemas.openxmlformats.org/officeDocument/2006/relationships/image" Target="../media/image52.jpeg"/><Relationship Id="rId31" Type="http://schemas.openxmlformats.org/officeDocument/2006/relationships/hyperlink" Target="http://www.hallsettlementsystems.com/Default.aspx" TargetMode="External"/><Relationship Id="rId32" Type="http://schemas.openxmlformats.org/officeDocument/2006/relationships/image" Target="../media/image53.png"/><Relationship Id="rId33" Type="http://schemas.openxmlformats.org/officeDocument/2006/relationships/image" Target="../media/image54.png"/><Relationship Id="rId34" Type="http://schemas.openxmlformats.org/officeDocument/2006/relationships/hyperlink" Target="http://www.fd2s.com/home.php" TargetMode="External"/><Relationship Id="rId35" Type="http://schemas.openxmlformats.org/officeDocument/2006/relationships/image" Target="../media/image55.png"/><Relationship Id="rId36" Type="http://schemas.openxmlformats.org/officeDocument/2006/relationships/hyperlink" Target="http://www.repliqa.com/" TargetMode="External"/><Relationship Id="rId37" Type="http://schemas.openxmlformats.org/officeDocument/2006/relationships/image" Target="../media/image56.jpeg"/><Relationship Id="rId38" Type="http://schemas.openxmlformats.org/officeDocument/2006/relationships/hyperlink" Target="http://www.broadlane.com/index.html" TargetMode="External"/><Relationship Id="rId39" Type="http://schemas.openxmlformats.org/officeDocument/2006/relationships/image" Target="../media/image57.png"/><Relationship Id="rId50" Type="http://schemas.openxmlformats.org/officeDocument/2006/relationships/image" Target="../media/image66.jpeg"/><Relationship Id="rId51" Type="http://schemas.openxmlformats.org/officeDocument/2006/relationships/image" Target="../media/image67.png"/><Relationship Id="rId52" Type="http://schemas.openxmlformats.org/officeDocument/2006/relationships/image" Target="../media/image68.jpeg"/><Relationship Id="rId53" Type="http://schemas.openxmlformats.org/officeDocument/2006/relationships/image" Target="../media/image69.jpeg"/><Relationship Id="rId54" Type="http://schemas.openxmlformats.org/officeDocument/2006/relationships/hyperlink" Target="http://www.fuelquest.com/" TargetMode="External"/><Relationship Id="rId55" Type="http://schemas.openxmlformats.org/officeDocument/2006/relationships/image" Target="../media/image70.png"/><Relationship Id="rId56" Type="http://schemas.openxmlformats.org/officeDocument/2006/relationships/hyperlink" Target="http://www.hartic.com/index.php" TargetMode="External"/><Relationship Id="rId57" Type="http://schemas.openxmlformats.org/officeDocument/2006/relationships/image" Target="../media/image71.png"/><Relationship Id="rId58" Type="http://schemas.openxmlformats.org/officeDocument/2006/relationships/hyperlink" Target="http://www.coretrace.com/" TargetMode="External"/><Relationship Id="rId59" Type="http://schemas.openxmlformats.org/officeDocument/2006/relationships/image" Target="../media/image72.png"/><Relationship Id="rId70" Type="http://schemas.openxmlformats.org/officeDocument/2006/relationships/image" Target="../media/image81.png"/><Relationship Id="rId71" Type="http://schemas.openxmlformats.org/officeDocument/2006/relationships/image" Target="../media/image82.jpeg"/><Relationship Id="rId72" Type="http://schemas.openxmlformats.org/officeDocument/2006/relationships/image" Target="../media/image83.png"/><Relationship Id="rId73" Type="http://schemas.openxmlformats.org/officeDocument/2006/relationships/image" Target="../media/image84.JPG"/><Relationship Id="rId74" Type="http://schemas.openxmlformats.org/officeDocument/2006/relationships/image" Target="../media/image85.png"/><Relationship Id="rId75" Type="http://schemas.openxmlformats.org/officeDocument/2006/relationships/image" Target="../media/image86.jpg"/><Relationship Id="rId76" Type="http://schemas.openxmlformats.org/officeDocument/2006/relationships/image" Target="../media/image87.png"/><Relationship Id="rId77" Type="http://schemas.openxmlformats.org/officeDocument/2006/relationships/image" Target="../media/image88.png"/><Relationship Id="rId78" Type="http://schemas.openxmlformats.org/officeDocument/2006/relationships/image" Target="../media/image89.png"/><Relationship Id="rId79" Type="http://schemas.openxmlformats.org/officeDocument/2006/relationships/image" Target="../media/image90.png"/><Relationship Id="rId90" Type="http://schemas.openxmlformats.org/officeDocument/2006/relationships/image" Target="../media/image101.png"/><Relationship Id="rId91" Type="http://schemas.openxmlformats.org/officeDocument/2006/relationships/image" Target="../media/image102.png"/><Relationship Id="rId92" Type="http://schemas.openxmlformats.org/officeDocument/2006/relationships/image" Target="../media/image103.gif"/><Relationship Id="rId93" Type="http://schemas.openxmlformats.org/officeDocument/2006/relationships/image" Target="../media/image104.png"/><Relationship Id="rId94" Type="http://schemas.openxmlformats.org/officeDocument/2006/relationships/image" Target="../media/image105.png"/><Relationship Id="rId95" Type="http://schemas.openxmlformats.org/officeDocument/2006/relationships/image" Target="../media/image106.png"/><Relationship Id="rId96" Type="http://schemas.openxmlformats.org/officeDocument/2006/relationships/image" Target="../media/image107.png"/><Relationship Id="rId20" Type="http://schemas.openxmlformats.org/officeDocument/2006/relationships/hyperlink" Target="http://www.yagnaiq.com/index.htm" TargetMode="External"/><Relationship Id="rId21" Type="http://schemas.openxmlformats.org/officeDocument/2006/relationships/image" Target="../media/image45.jpeg"/><Relationship Id="rId22" Type="http://schemas.openxmlformats.org/officeDocument/2006/relationships/hyperlink" Target="http://www.clearorbit.com/index.php?sess_id=b0a39bdaf17f0f7c5cd34f8cc3d49d10" TargetMode="External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hyperlink" Target="http://www.zafesoft.com/index.asp" TargetMode="External"/><Relationship Id="rId40" Type="http://schemas.openxmlformats.org/officeDocument/2006/relationships/image" Target="../media/image58.png"/><Relationship Id="rId41" Type="http://schemas.openxmlformats.org/officeDocument/2006/relationships/image" Target="../media/image59.png"/><Relationship Id="rId42" Type="http://schemas.openxmlformats.org/officeDocument/2006/relationships/hyperlink" Target="http://www.neofirma.com/Default.aspx" TargetMode="External"/><Relationship Id="rId43" Type="http://schemas.openxmlformats.org/officeDocument/2006/relationships/image" Target="../media/image60.jpeg"/><Relationship Id="rId44" Type="http://schemas.openxmlformats.org/officeDocument/2006/relationships/image" Target="../media/image61.png"/><Relationship Id="rId45" Type="http://schemas.openxmlformats.org/officeDocument/2006/relationships/image" Target="../media/image62.jpeg"/><Relationship Id="rId46" Type="http://schemas.openxmlformats.org/officeDocument/2006/relationships/image" Target="../media/image63.png"/><Relationship Id="rId47" Type="http://schemas.openxmlformats.org/officeDocument/2006/relationships/hyperlink" Target="http://www.sevayatra.com/index.html" TargetMode="External"/><Relationship Id="rId48" Type="http://schemas.openxmlformats.org/officeDocument/2006/relationships/image" Target="../media/image64.png"/><Relationship Id="rId49" Type="http://schemas.openxmlformats.org/officeDocument/2006/relationships/image" Target="../media/image65.png"/><Relationship Id="rId60" Type="http://schemas.openxmlformats.org/officeDocument/2006/relationships/hyperlink" Target="http://www.healthcarepayment.com/home.cfm" TargetMode="External"/><Relationship Id="rId61" Type="http://schemas.openxmlformats.org/officeDocument/2006/relationships/image" Target="../media/image73.jpeg"/><Relationship Id="rId62" Type="http://schemas.openxmlformats.org/officeDocument/2006/relationships/hyperlink" Target="http://www.sourcecorp.com/Home.aspx" TargetMode="External"/><Relationship Id="rId63" Type="http://schemas.openxmlformats.org/officeDocument/2006/relationships/image" Target="../media/image74.png"/><Relationship Id="rId64" Type="http://schemas.openxmlformats.org/officeDocument/2006/relationships/image" Target="../media/image75.png"/><Relationship Id="rId65" Type="http://schemas.openxmlformats.org/officeDocument/2006/relationships/image" Target="../media/image76.png"/><Relationship Id="rId66" Type="http://schemas.openxmlformats.org/officeDocument/2006/relationships/image" Target="../media/image77.png"/><Relationship Id="rId67" Type="http://schemas.openxmlformats.org/officeDocument/2006/relationships/image" Target="../media/image78.png"/><Relationship Id="rId68" Type="http://schemas.openxmlformats.org/officeDocument/2006/relationships/image" Target="../media/image79.png"/><Relationship Id="rId69" Type="http://schemas.openxmlformats.org/officeDocument/2006/relationships/image" Target="../media/image80.png"/><Relationship Id="rId80" Type="http://schemas.openxmlformats.org/officeDocument/2006/relationships/image" Target="../media/image91.png"/><Relationship Id="rId81" Type="http://schemas.openxmlformats.org/officeDocument/2006/relationships/image" Target="../media/image92.JPG"/><Relationship Id="rId82" Type="http://schemas.openxmlformats.org/officeDocument/2006/relationships/image" Target="../media/image93.png"/><Relationship Id="rId83" Type="http://schemas.openxmlformats.org/officeDocument/2006/relationships/image" Target="../media/image94.png"/><Relationship Id="rId84" Type="http://schemas.openxmlformats.org/officeDocument/2006/relationships/image" Target="../media/image95.jpg"/><Relationship Id="rId85" Type="http://schemas.openxmlformats.org/officeDocument/2006/relationships/image" Target="../media/image96.png"/><Relationship Id="rId86" Type="http://schemas.openxmlformats.org/officeDocument/2006/relationships/image" Target="../media/image97.png"/><Relationship Id="rId87" Type="http://schemas.openxmlformats.org/officeDocument/2006/relationships/image" Target="../media/image98.jpg"/><Relationship Id="rId88" Type="http://schemas.openxmlformats.org/officeDocument/2006/relationships/image" Target="../media/image99.png"/><Relationship Id="rId8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Webinar: From Hadoop to Spark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4119563"/>
            <a:ext cx="6472238" cy="1139349"/>
          </a:xfrm>
        </p:spPr>
        <p:txBody>
          <a:bodyPr/>
          <a:lstStyle/>
          <a:p>
            <a:pPr marL="404813" lvl="1" indent="0" algn="r">
              <a:buFontTx/>
              <a:buNone/>
            </a:pPr>
            <a:r>
              <a:rPr lang="en-US" sz="2000" dirty="0" smtClean="0"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000" dirty="0" smtClean="0">
                <a:ea typeface="ＭＳ Ｐゴシック"/>
              </a:rPr>
              <a:t>Hadoop and Spark Comparison</a:t>
            </a:r>
          </a:p>
          <a:p>
            <a:pPr marL="404813" lvl="1" indent="0" algn="r">
              <a:buFontTx/>
              <a:buNone/>
            </a:pPr>
            <a:r>
              <a:rPr lang="en-US" sz="2000" dirty="0" smtClean="0">
                <a:ea typeface="ＭＳ Ｐゴシック"/>
              </a:rPr>
              <a:t>From Hadoop to Spark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Job Trends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" y="1219200"/>
            <a:ext cx="8666429" cy="4800599"/>
          </a:xfrm>
        </p:spPr>
      </p:pic>
    </p:spTree>
    <p:extLst>
      <p:ext uri="{BB962C8B-B14F-4D97-AF65-F5344CB8AC3E}">
        <p14:creationId xmlns:p14="http://schemas.microsoft.com/office/powerpoint/2010/main" val="1817594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Benchmarks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0870" r="-1087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929698" y="605425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 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stratio.com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374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Code / Activity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9154" b="-19154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8777288" y="6580188"/>
            <a:ext cx="546100" cy="2254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Elephant Scale,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9698" y="605425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 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stratio.com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609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: Hadoop &amp; Spark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822325"/>
            <a:ext cx="7524750" cy="5643563"/>
          </a:xfrm>
        </p:spPr>
      </p:pic>
    </p:spTree>
    <p:extLst>
      <p:ext uri="{BB962C8B-B14F-4D97-AF65-F5344CB8AC3E}">
        <p14:creationId xmlns:p14="http://schemas.microsoft.com/office/powerpoint/2010/main" val="52206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lvl="1" algn="ctr" defTabSz="1825625"/>
            <a:r>
              <a:rPr lang="en-US" sz="2000" dirty="0" smtClean="0">
                <a:ea typeface="ＭＳ Ｐゴシック"/>
              </a:rPr>
              <a:t>Hadoop and Spark Comparison</a:t>
            </a:r>
            <a:endParaRPr lang="en-US" dirty="0" smtClean="0">
              <a:ea typeface="ＭＳ Ｐゴシック"/>
              <a:cs typeface="ＭＳ Ｐゴシック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119563"/>
            <a:ext cx="6396038" cy="1139349"/>
          </a:xfrm>
        </p:spPr>
        <p:txBody>
          <a:bodyPr/>
          <a:lstStyle/>
          <a:p>
            <a:pPr marL="404813" lvl="1" indent="0" algn="r">
              <a:buFontTx/>
              <a:buNone/>
            </a:pPr>
            <a:r>
              <a:rPr lang="en-US" sz="2000" dirty="0" smtClean="0"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000" b="1" dirty="0" smtClean="0">
                <a:solidFill>
                  <a:schemeClr val="accent2"/>
                </a:solidFill>
                <a:ea typeface="ＭＳ Ｐゴシック"/>
              </a:rPr>
              <a:t>Hadoop and Spark Comparison</a:t>
            </a:r>
          </a:p>
          <a:p>
            <a:pPr marL="404813" lvl="1" indent="0" algn="r">
              <a:buFontTx/>
              <a:buNone/>
            </a:pPr>
            <a:r>
              <a:rPr lang="en-US" sz="2000" dirty="0" smtClean="0">
                <a:ea typeface="ＭＳ Ｐゴシック"/>
              </a:rPr>
              <a:t>Going from Hadoop to Spark</a:t>
            </a:r>
            <a:endParaRPr lang="en-US" sz="2000" dirty="0">
              <a:ea typeface="ＭＳ Ｐゴシック"/>
            </a:endParaRPr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hidden">
          <a:xfrm>
            <a:off x="6515100" y="6638925"/>
            <a:ext cx="23622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60438">
              <a:spcBef>
                <a:spcPct val="50000"/>
              </a:spcBef>
            </a:pPr>
            <a:r>
              <a:rPr lang="en-US" i="1" dirty="0" smtClean="0">
                <a:solidFill>
                  <a:schemeClr val="bg2"/>
                </a:solidFill>
                <a:latin typeface="Arial" charset="0"/>
              </a:rPr>
              <a:t>Session 2: Introduction to Spark</a:t>
            </a:r>
            <a:endParaRPr lang="en-US" i="1" dirty="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39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Hadoop Vs.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932" r="-15932"/>
          <a:stretch>
            <a:fillRect/>
          </a:stretch>
        </p:blipFill>
        <p:spPr/>
      </p:pic>
      <p:sp>
        <p:nvSpPr>
          <p:cNvPr id="6" name="Oval Callout 5"/>
          <p:cNvSpPr/>
          <p:nvPr/>
        </p:nvSpPr>
        <p:spPr>
          <a:xfrm>
            <a:off x="1581533" y="1981200"/>
            <a:ext cx="1516551" cy="1187350"/>
          </a:xfrm>
          <a:prstGeom prst="wedgeEllipseCallout">
            <a:avLst>
              <a:gd name="adj1" fmla="val 31200"/>
              <a:gd name="adj2" fmla="val 71845"/>
            </a:avLst>
          </a:prstGeom>
          <a:solidFill>
            <a:srgbClr val="FEFC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Hadoop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680625" y="1785135"/>
            <a:ext cx="1516551" cy="1187350"/>
          </a:xfrm>
          <a:prstGeom prst="wedgeEllipseCallout">
            <a:avLst>
              <a:gd name="adj1" fmla="val -28150"/>
              <a:gd name="adj2" fmla="val 70807"/>
            </a:avLst>
          </a:prstGeom>
          <a:solidFill>
            <a:srgbClr val="FEFC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Spark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8083" y="6238920"/>
            <a:ext cx="2876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Source : http://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www.kwigger.com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skifte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-mac/</a:t>
            </a:r>
          </a:p>
        </p:txBody>
      </p:sp>
    </p:spTree>
    <p:extLst>
      <p:ext uri="{BB962C8B-B14F-4D97-AF65-F5344CB8AC3E}">
        <p14:creationId xmlns:p14="http://schemas.microsoft.com/office/powerpoint/2010/main" val="364229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Hadoop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12775" y="1981200"/>
          <a:ext cx="7556500" cy="431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8250"/>
                <a:gridCol w="3778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Hadoop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Distributed Storage + Distributed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Distributed Compute Only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MapReduce</a:t>
                      </a:r>
                      <a:r>
                        <a:rPr lang="en-US" baseline="0" dirty="0" smtClean="0"/>
                        <a:t> framework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Generalized</a:t>
                      </a:r>
                      <a:r>
                        <a:rPr lang="en-US" baseline="0" dirty="0" smtClean="0"/>
                        <a:t> computation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Usually data on disk  (HDFS)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 disk /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in memory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ideal for iterative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Great at Iterative workloads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(machine learning ..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Batch 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Up 10x faster for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data on</a:t>
                      </a:r>
                      <a:r>
                        <a:rPr lang="en-US" baseline="0" dirty="0" smtClean="0"/>
                        <a:t> disk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- Up to</a:t>
                      </a:r>
                      <a:r>
                        <a:rPr lang="en-US" baseline="0" dirty="0" smtClean="0"/>
                        <a:t> 100x faster for data in memory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Compact code</a:t>
                      </a:r>
                    </a:p>
                    <a:p>
                      <a:r>
                        <a:rPr lang="en-US" dirty="0" smtClean="0"/>
                        <a:t>Java, Python, </a:t>
                      </a:r>
                      <a:r>
                        <a:rPr lang="en-US" dirty="0" err="1" smtClean="0"/>
                        <a:t>Scala</a:t>
                      </a:r>
                      <a:r>
                        <a:rPr lang="en-US" dirty="0" smtClean="0"/>
                        <a:t> supported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Shell for ad-hoc</a:t>
                      </a:r>
                      <a:r>
                        <a:rPr lang="en-US" baseline="0" dirty="0" smtClean="0"/>
                        <a:t> exploration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74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+ Yarn : OS for Distributed Compute</a:t>
            </a:r>
            <a:endParaRPr lang="en-US" dirty="0">
              <a:latin typeface="Arial" charset="0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0100" y="4800600"/>
            <a:ext cx="5943600" cy="4968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HDFS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0100" y="3886201"/>
            <a:ext cx="5943600" cy="7461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YARN</a:t>
            </a:r>
          </a:p>
        </p:txBody>
      </p:sp>
      <p:sp>
        <p:nvSpPr>
          <p:cNvPr id="6" name="Snip Diagonal Corner Rectangle 5"/>
          <p:cNvSpPr/>
          <p:nvPr/>
        </p:nvSpPr>
        <p:spPr>
          <a:xfrm>
            <a:off x="1028700" y="2895600"/>
            <a:ext cx="1656470" cy="60325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Batch</a:t>
            </a:r>
          </a:p>
          <a:p>
            <a:pPr algn="ctr">
              <a:defRPr/>
            </a:pPr>
            <a:r>
              <a:rPr lang="en-US" dirty="0"/>
              <a:t>(</a:t>
            </a:r>
            <a:r>
              <a:rPr lang="en-US" dirty="0" err="1"/>
              <a:t>mapreduce</a:t>
            </a:r>
            <a:r>
              <a:rPr lang="en-US" dirty="0"/>
              <a:t>)</a:t>
            </a:r>
          </a:p>
        </p:txBody>
      </p:sp>
      <p:sp>
        <p:nvSpPr>
          <p:cNvPr id="7" name="Snip Diagonal Corner Rectangle 6"/>
          <p:cNvSpPr/>
          <p:nvPr/>
        </p:nvSpPr>
        <p:spPr>
          <a:xfrm>
            <a:off x="3162300" y="2895600"/>
            <a:ext cx="1403350" cy="604838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Streaming</a:t>
            </a:r>
          </a:p>
          <a:p>
            <a:pPr algn="ctr">
              <a:defRPr/>
            </a:pPr>
            <a:r>
              <a:rPr lang="en-US" dirty="0"/>
              <a:t>(storm, S4)</a:t>
            </a:r>
          </a:p>
        </p:txBody>
      </p:sp>
      <p:sp>
        <p:nvSpPr>
          <p:cNvPr id="8" name="Snip Diagonal Corner Rectangle 7"/>
          <p:cNvSpPr/>
          <p:nvPr/>
        </p:nvSpPr>
        <p:spPr>
          <a:xfrm>
            <a:off x="5143500" y="2895600"/>
            <a:ext cx="1600200" cy="60325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In-memory</a:t>
            </a:r>
          </a:p>
          <a:p>
            <a:pPr algn="ctr">
              <a:defRPr/>
            </a:pPr>
            <a:r>
              <a:rPr lang="en-US" dirty="0"/>
              <a:t>(spark)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7353300" y="4724401"/>
            <a:ext cx="1385192" cy="612775"/>
          </a:xfrm>
          <a:prstGeom prst="wedgeRectCallout">
            <a:avLst>
              <a:gd name="adj1" fmla="val -118523"/>
              <a:gd name="adj2" fmla="val 4532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Storage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200900" y="3962401"/>
            <a:ext cx="1691231" cy="612775"/>
          </a:xfrm>
          <a:prstGeom prst="wedgeRectCallout">
            <a:avLst>
              <a:gd name="adj1" fmla="val -91106"/>
              <a:gd name="adj2" fmla="val -4251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Cluster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Management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7200900" y="2971801"/>
            <a:ext cx="1537593" cy="612775"/>
          </a:xfrm>
          <a:prstGeom prst="wedgeRectCallout">
            <a:avLst>
              <a:gd name="adj1" fmla="val -91106"/>
              <a:gd name="adj2" fmla="val -4251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300" y="57912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</a:rPr>
              <a:t>(or at least, that’s the idea) 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3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Is Better Fit for Iterative Workloads</a:t>
            </a:r>
            <a:endParaRPr lang="en-US" dirty="0"/>
          </a:p>
        </p:txBody>
      </p:sp>
      <p:pic>
        <p:nvPicPr>
          <p:cNvPr id="5" name="Content Placeholder 4" descr="mr_vs_spark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79" r="-21679"/>
          <a:stretch>
            <a:fillRect/>
          </a:stretch>
        </p:blipFill>
        <p:spPr>
          <a:xfrm>
            <a:off x="612775" y="1981201"/>
            <a:ext cx="7556500" cy="4144963"/>
          </a:xfrm>
        </p:spPr>
      </p:pic>
    </p:spTree>
    <p:extLst>
      <p:ext uri="{BB962C8B-B14F-4D97-AF65-F5344CB8AC3E}">
        <p14:creationId xmlns:p14="http://schemas.microsoft.com/office/powerpoint/2010/main" val="322472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Programming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generic than MapReduce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mr_vs_spar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05" y="1828800"/>
            <a:ext cx="5646131" cy="43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Webinar Objectives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Intro: what is Hadoop and what is Spark?</a:t>
            </a: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  <a:p>
            <a:r>
              <a:rPr lang="en-US" dirty="0" smtClean="0">
                <a:ea typeface="ＭＳ Ｐゴシック"/>
                <a:cs typeface="ＭＳ Ｐゴシック"/>
              </a:rPr>
              <a:t>Spark's capabilities </a:t>
            </a:r>
            <a:r>
              <a:rPr lang="en-US" dirty="0">
                <a:ea typeface="ＭＳ Ｐゴシック"/>
                <a:cs typeface="ＭＳ Ｐゴシック"/>
              </a:rPr>
              <a:t>and </a:t>
            </a:r>
            <a:r>
              <a:rPr lang="en-US" dirty="0" smtClean="0">
                <a:ea typeface="ＭＳ Ｐゴシック"/>
                <a:cs typeface="ＭＳ Ｐゴシック"/>
              </a:rPr>
              <a:t>advantages vs Hadoop</a:t>
            </a:r>
            <a:endParaRPr lang="en-US" dirty="0">
              <a:ea typeface="ＭＳ Ｐゴシック"/>
              <a:cs typeface="ＭＳ Ｐゴシック"/>
            </a:endParaRPr>
          </a:p>
          <a:p>
            <a:endParaRPr lang="en-US" dirty="0">
              <a:ea typeface="ＭＳ Ｐゴシック"/>
              <a:cs typeface="ＭＳ Ｐゴシック"/>
            </a:endParaRPr>
          </a:p>
          <a:p>
            <a:r>
              <a:rPr lang="en-US" dirty="0" smtClean="0">
                <a:ea typeface="ＭＳ Ｐゴシック"/>
                <a:cs typeface="ＭＳ Ｐゴシック"/>
              </a:rPr>
              <a:t>From Hadoop to Spark – how to?</a:t>
            </a:r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3277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88"/>
            <a:ext cx="546100" cy="225425"/>
          </a:xfrm>
          <a:prstGeom prst="rect">
            <a:avLst/>
          </a:prstGeom>
          <a:noFill/>
        </p:spPr>
        <p:txBody>
          <a:bodyPr/>
          <a:lstStyle/>
          <a:p>
            <a:fld id="{9D24BFA3-F307-4274-A088-93148B746BBC}" type="slidenum">
              <a:rPr lang="en-US" smtClean="0">
                <a:ea typeface="ＭＳ Ｐゴシック"/>
                <a:cs typeface="ＭＳ Ｐゴシック"/>
              </a:rPr>
              <a:pPr/>
              <a:t>2</a:t>
            </a:fld>
            <a:endParaRPr lang="en-US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Spark Replacing Hadoop?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Spark runs on Hadoop / YARN</a:t>
            </a:r>
          </a:p>
          <a:p>
            <a:pPr lvl="1">
              <a:lnSpc>
                <a:spcPct val="250000"/>
              </a:lnSpc>
            </a:pPr>
            <a:r>
              <a:rPr lang="en-US" dirty="0" smtClean="0"/>
              <a:t>Complimentary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Spark programming model is more flexible than MapReduce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Spark is really great if data fits in memory (few hundred gigs), 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Spark is ‘storage agnostic’ (see next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4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smtClean="0"/>
              <a:t>&amp; Pluggable Storage</a:t>
            </a:r>
            <a:endParaRPr lang="en-US" dirty="0">
              <a:latin typeface="Arial" charset="0"/>
            </a:endParaRP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" name="Regular Pentagon 3"/>
          <p:cNvSpPr/>
          <p:nvPr/>
        </p:nvSpPr>
        <p:spPr>
          <a:xfrm>
            <a:off x="3162300" y="1524000"/>
            <a:ext cx="2971800" cy="2133600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Spark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(compute engine)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76300" y="4343400"/>
            <a:ext cx="2057400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HDFS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3300" y="4343400"/>
            <a:ext cx="1295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Amazon S3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3500" y="4343400"/>
            <a:ext cx="1295400" cy="914400"/>
          </a:xfrm>
          <a:prstGeom prst="rect">
            <a:avLst/>
          </a:prstGeom>
          <a:solidFill>
            <a:srgbClr val="FF6C49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Cassandra</a:t>
            </a:r>
          </a:p>
        </p:txBody>
      </p:sp>
      <p:sp>
        <p:nvSpPr>
          <p:cNvPr id="8" name="Rectangle 7"/>
          <p:cNvSpPr/>
          <p:nvPr/>
        </p:nvSpPr>
        <p:spPr>
          <a:xfrm>
            <a:off x="6972300" y="4343400"/>
            <a:ext cx="1295400" cy="914400"/>
          </a:xfrm>
          <a:prstGeom prst="rect">
            <a:avLst/>
          </a:prstGeom>
          <a:solidFill>
            <a:srgbClr val="797D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74695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Hadoop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755605"/>
              </p:ext>
            </p:extLst>
          </p:nvPr>
        </p:nvGraphicFramePr>
        <p:xfrm>
          <a:off x="612776" y="1295399"/>
          <a:ext cx="8493123" cy="495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041"/>
                <a:gridCol w="2831041"/>
                <a:gridCol w="2831041"/>
              </a:tblGrid>
              <a:tr h="512864"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</a:tr>
              <a:tr h="885218">
                <a:tc>
                  <a:txBody>
                    <a:bodyPr/>
                    <a:lstStyle/>
                    <a:p>
                      <a:r>
                        <a:rPr lang="en-US" dirty="0" smtClean="0"/>
                        <a:t>Batch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Hadoop’s</a:t>
                      </a:r>
                      <a:r>
                        <a:rPr lang="en-US" dirty="0" smtClean="0"/>
                        <a:t> MapReduce</a:t>
                      </a:r>
                      <a:r>
                        <a:rPr lang="en-US" baseline="0" dirty="0" smtClean="0"/>
                        <a:t> (Java, Pig, Hive)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 RDDs</a:t>
                      </a:r>
                    </a:p>
                    <a:p>
                      <a:r>
                        <a:rPr lang="en-US" dirty="0" smtClean="0"/>
                        <a:t>(java / </a:t>
                      </a:r>
                      <a:r>
                        <a:rPr lang="en-US" dirty="0" err="1" smtClean="0"/>
                        <a:t>scala</a:t>
                      </a:r>
                      <a:r>
                        <a:rPr lang="en-US" dirty="0" smtClean="0"/>
                        <a:t> / python)</a:t>
                      </a:r>
                      <a:endParaRPr lang="en-US" dirty="0"/>
                    </a:p>
                  </a:txBody>
                  <a:tcPr/>
                </a:tc>
              </a:tr>
              <a:tr h="512864">
                <a:tc>
                  <a:txBody>
                    <a:bodyPr/>
                    <a:lstStyle/>
                    <a:p>
                      <a:r>
                        <a:rPr lang="en-US" dirty="0" smtClean="0"/>
                        <a:t>SQL querying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Hadoop : Hive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 SQL</a:t>
                      </a:r>
                      <a:endParaRPr lang="en-US" dirty="0"/>
                    </a:p>
                  </a:txBody>
                  <a:tcPr/>
                </a:tc>
              </a:tr>
              <a:tr h="885218">
                <a:tc>
                  <a:txBody>
                    <a:bodyPr/>
                    <a:lstStyle/>
                    <a:p>
                      <a:r>
                        <a:rPr lang="en-US" dirty="0" smtClean="0"/>
                        <a:t>Stream Processing / Real</a:t>
                      </a:r>
                      <a:r>
                        <a:rPr lang="en-US" baseline="0" dirty="0" smtClean="0"/>
                        <a:t> Time processing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Storm</a:t>
                      </a:r>
                    </a:p>
                    <a:p>
                      <a:r>
                        <a:rPr lang="en-US" dirty="0" smtClean="0"/>
                        <a:t>Kafka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r>
                        <a:rPr lang="en-US" baseline="0" dirty="0" smtClean="0"/>
                        <a:t> Streaming</a:t>
                      </a:r>
                      <a:endParaRPr lang="en-US" dirty="0"/>
                    </a:p>
                  </a:txBody>
                  <a:tcPr/>
                </a:tc>
              </a:tr>
              <a:tr h="512864">
                <a:tc>
                  <a:txBody>
                    <a:bodyPr/>
                    <a:lstStyle/>
                    <a:p>
                      <a:r>
                        <a:rPr lang="en-US" dirty="0" smtClean="0"/>
                        <a:t>Machine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Mahout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 ML Lib</a:t>
                      </a:r>
                      <a:endParaRPr lang="en-US" dirty="0"/>
                    </a:p>
                  </a:txBody>
                  <a:tcPr/>
                </a:tc>
              </a:tr>
              <a:tr h="1643974">
                <a:tc>
                  <a:txBody>
                    <a:bodyPr/>
                    <a:lstStyle/>
                    <a:p>
                      <a:r>
                        <a:rPr lang="en-US" dirty="0" smtClean="0"/>
                        <a:t>Real time lookups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NoSQL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Hbase</a:t>
                      </a:r>
                      <a:r>
                        <a:rPr lang="en-US" baseline="0" dirty="0" smtClean="0"/>
                        <a:t>, Cassandra ..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Spark component.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But Spark can query data in </a:t>
                      </a:r>
                      <a:r>
                        <a:rPr lang="en-US" baseline="0" dirty="0" err="1" smtClean="0"/>
                        <a:t>NoSQL</a:t>
                      </a:r>
                      <a:r>
                        <a:rPr lang="en-US" baseline="0" dirty="0" smtClean="0"/>
                        <a:t> stores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31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Hadoop &amp; Spark Future ???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rial" charset="0"/>
              </a:rPr>
              <a:t> </a:t>
            </a:r>
          </a:p>
        </p:txBody>
      </p:sp>
      <p:pic>
        <p:nvPicPr>
          <p:cNvPr id="450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066801"/>
            <a:ext cx="41529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2057400"/>
            <a:ext cx="5891212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33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lvl="1" algn="ctr" defTabSz="1825625"/>
            <a:r>
              <a:rPr lang="en-US" sz="2000" dirty="0" smtClean="0">
                <a:ea typeface="ＭＳ Ｐゴシック"/>
              </a:rPr>
              <a:t>Going from Hadoop to Spark</a:t>
            </a:r>
            <a:endParaRPr lang="en-US" dirty="0" smtClean="0">
              <a:ea typeface="ＭＳ Ｐゴシック"/>
              <a:cs typeface="ＭＳ Ｐゴシック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119563"/>
            <a:ext cx="6396038" cy="1139349"/>
          </a:xfrm>
        </p:spPr>
        <p:txBody>
          <a:bodyPr/>
          <a:lstStyle/>
          <a:p>
            <a:pPr marL="404813" lvl="1" indent="0" algn="r">
              <a:buFontTx/>
              <a:buNone/>
            </a:pPr>
            <a:r>
              <a:rPr lang="en-US" sz="2000" dirty="0" smtClean="0"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000" dirty="0" smtClean="0">
                <a:solidFill>
                  <a:schemeClr val="bg2"/>
                </a:solidFill>
                <a:ea typeface="ＭＳ Ｐゴシック"/>
              </a:rPr>
              <a:t>Hadoop and Spark Comparison</a:t>
            </a:r>
          </a:p>
          <a:p>
            <a:pPr marL="404813" lvl="1" indent="0" algn="r">
              <a:buFontTx/>
              <a:buNone/>
            </a:pPr>
            <a:r>
              <a:rPr lang="en-US" sz="2000" b="1" dirty="0" smtClean="0">
                <a:solidFill>
                  <a:srgbClr val="7030A0"/>
                </a:solidFill>
                <a:ea typeface="ＭＳ Ｐゴシック"/>
              </a:rPr>
              <a:t>Going from Hadoop to Spark</a:t>
            </a:r>
            <a:endParaRPr lang="en-US" sz="2000" b="1" dirty="0">
              <a:solidFill>
                <a:srgbClr val="7030A0"/>
              </a:solidFill>
              <a:ea typeface="ＭＳ Ｐゴシック"/>
            </a:endParaRPr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hidden">
          <a:xfrm>
            <a:off x="6515100" y="6638925"/>
            <a:ext cx="23622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60438">
              <a:spcBef>
                <a:spcPct val="50000"/>
              </a:spcBef>
            </a:pPr>
            <a:r>
              <a:rPr lang="en-US" i="1" dirty="0" smtClean="0">
                <a:solidFill>
                  <a:schemeClr val="bg2"/>
                </a:solidFill>
                <a:latin typeface="Arial" charset="0"/>
              </a:rPr>
              <a:t>Session 2: Introduction to Spark</a:t>
            </a:r>
            <a:endParaRPr lang="en-US" i="1" dirty="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77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Move From Hadoop to Spark?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Spark is ‘easier’ than Hadoop</a:t>
            </a:r>
          </a:p>
          <a:p>
            <a:pPr>
              <a:lnSpc>
                <a:spcPct val="150000"/>
              </a:lnSpc>
            </a:pPr>
            <a:r>
              <a:rPr lang="en-US" dirty="0"/>
              <a:t>‘friendlier’ for data scientists / analysts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Interactive shell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fast development cycles</a:t>
            </a:r>
          </a:p>
          <a:p>
            <a:pPr lvl="2">
              <a:lnSpc>
                <a:spcPct val="150000"/>
              </a:lnSpc>
            </a:pPr>
            <a:r>
              <a:rPr lang="en-US" dirty="0" err="1"/>
              <a:t>adhoc</a:t>
            </a:r>
            <a:r>
              <a:rPr lang="en-US" dirty="0"/>
              <a:t> exploration</a:t>
            </a:r>
          </a:p>
          <a:p>
            <a:pPr>
              <a:lnSpc>
                <a:spcPct val="150000"/>
              </a:lnSpc>
            </a:pPr>
            <a:r>
              <a:rPr lang="en-US" dirty="0"/>
              <a:t>API supports multiple languages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Java, </a:t>
            </a:r>
            <a:r>
              <a:rPr lang="en-US" dirty="0" err="1"/>
              <a:t>Scala</a:t>
            </a:r>
            <a:r>
              <a:rPr lang="en-US" dirty="0"/>
              <a:t>, Python</a:t>
            </a:r>
          </a:p>
          <a:p>
            <a:pPr>
              <a:lnSpc>
                <a:spcPct val="150000"/>
              </a:lnSpc>
            </a:pPr>
            <a:r>
              <a:rPr lang="en-US" dirty="0"/>
              <a:t>Great for small (Gigs) to medium (100s of Gigs)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7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: ‘Unified’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 supports multiple programming models</a:t>
            </a:r>
          </a:p>
          <a:p>
            <a:pPr lvl="1"/>
            <a:r>
              <a:rPr lang="en-US" dirty="0" smtClean="0"/>
              <a:t>Map reduce style batch processing</a:t>
            </a:r>
          </a:p>
          <a:p>
            <a:pPr lvl="1"/>
            <a:r>
              <a:rPr lang="en-US" dirty="0" smtClean="0"/>
              <a:t>Streaming / real time processing</a:t>
            </a:r>
          </a:p>
          <a:p>
            <a:pPr lvl="1"/>
            <a:r>
              <a:rPr lang="en-US" dirty="0" smtClean="0"/>
              <a:t>Querying via SQL</a:t>
            </a:r>
          </a:p>
          <a:p>
            <a:pPr lvl="1"/>
            <a:r>
              <a:rPr lang="en-US" dirty="0" smtClean="0"/>
              <a:t>Machine learning</a:t>
            </a:r>
          </a:p>
          <a:p>
            <a:r>
              <a:rPr lang="en-US" dirty="0" smtClean="0"/>
              <a:t>All modules are tightly integrated</a:t>
            </a:r>
          </a:p>
          <a:p>
            <a:pPr lvl="1"/>
            <a:r>
              <a:rPr lang="en-US" dirty="0" smtClean="0"/>
              <a:t>Facilitates rich applications</a:t>
            </a:r>
          </a:p>
          <a:p>
            <a:r>
              <a:rPr lang="en-US" dirty="0" smtClean="0"/>
              <a:t>Spark can be the only stack you need !</a:t>
            </a:r>
          </a:p>
          <a:p>
            <a:pPr lvl="1"/>
            <a:r>
              <a:rPr lang="en-US" dirty="0" smtClean="0"/>
              <a:t>No need to run multiple clusters </a:t>
            </a:r>
            <a:br>
              <a:rPr lang="en-US" dirty="0" smtClean="0"/>
            </a:br>
            <a:r>
              <a:rPr lang="en-US" dirty="0" smtClean="0"/>
              <a:t>(Hadoop cluster, Storm cluster, … etc.)</a:t>
            </a:r>
            <a:endParaRPr lang="en-US" dirty="0"/>
          </a:p>
        </p:txBody>
      </p:sp>
      <p:pic>
        <p:nvPicPr>
          <p:cNvPr id="6" name="Picture 5" descr="23563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697" y="1747902"/>
            <a:ext cx="3315753" cy="4561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3697" y="6275835"/>
            <a:ext cx="2045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Image: 	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buymeposters.com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Hadoop </a:t>
            </a:r>
            <a:r>
              <a:rPr lang="en-US" dirty="0" smtClean="0">
                <a:sym typeface="Wingdings"/>
              </a:rPr>
              <a:t> Spark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4877013"/>
              </p:ext>
            </p:extLst>
          </p:nvPr>
        </p:nvGraphicFramePr>
        <p:xfrm>
          <a:off x="612776" y="1981200"/>
          <a:ext cx="7556499" cy="3312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8833"/>
                <a:gridCol w="2518833"/>
                <a:gridCol w="25188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Functionality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Hadoop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Distributed Storage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storage like Amazon S3</a:t>
                      </a:r>
                    </a:p>
                    <a:p>
                      <a:r>
                        <a:rPr lang="en-US" baseline="0" dirty="0" smtClean="0"/>
                        <a:t>Or NFS mounts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SQL</a:t>
                      </a:r>
                      <a:r>
                        <a:rPr lang="en-US" baseline="0" dirty="0" smtClean="0"/>
                        <a:t> querying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 SQL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ETL work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 smtClean="0"/>
                        <a:t>Spork</a:t>
                      </a:r>
                      <a:r>
                        <a:rPr lang="en-US" baseline="0" dirty="0" smtClean="0"/>
                        <a:t> : Pig on Spark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/>
                        <a:t>Mix of Spark SQL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Machine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Mahout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 Lib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NoSQL</a:t>
                      </a:r>
                      <a:r>
                        <a:rPr lang="en-US" dirty="0" smtClean="0"/>
                        <a:t>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75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Steps of Moving From Hadoop </a:t>
            </a:r>
            <a:r>
              <a:rPr lang="en-US" dirty="0" smtClean="0">
                <a:sym typeface="Wingdings"/>
              </a:rPr>
              <a:t>to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dirty="0" smtClean="0"/>
              <a:t>Data size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dirty="0" smtClean="0"/>
              <a:t>File System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dirty="0" smtClean="0"/>
              <a:t>SQL 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dirty="0" smtClean="0"/>
              <a:t>ETL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dirty="0" smtClean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1708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Size  : “You Don’t Have Big Data”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15" y="1792984"/>
            <a:ext cx="672592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Introduction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119563"/>
            <a:ext cx="6396038" cy="1139349"/>
          </a:xfrm>
        </p:spPr>
        <p:txBody>
          <a:bodyPr/>
          <a:lstStyle/>
          <a:p>
            <a:pPr marL="404813" lvl="1" indent="0" algn="r">
              <a:buFontTx/>
              <a:buNone/>
            </a:pPr>
            <a:r>
              <a:rPr lang="en-US" sz="2000" b="1" dirty="0">
                <a:solidFill>
                  <a:schemeClr val="accent2"/>
                </a:solidFill>
                <a:ea typeface="ＭＳ Ｐゴシック"/>
              </a:rPr>
              <a:t>Introduction</a:t>
            </a:r>
          </a:p>
          <a:p>
            <a:pPr marL="404813" lvl="1" indent="0" algn="r">
              <a:buFontTx/>
              <a:buNone/>
            </a:pPr>
            <a:r>
              <a:rPr lang="en-US" sz="2000" dirty="0" smtClean="0">
                <a:ea typeface="ＭＳ Ｐゴシック"/>
              </a:rPr>
              <a:t>Hadoop and Spark Comparison</a:t>
            </a:r>
          </a:p>
          <a:p>
            <a:pPr marL="404813" lvl="1" indent="0" algn="r">
              <a:buFontTx/>
              <a:buNone/>
            </a:pPr>
            <a:r>
              <a:rPr lang="en-US" sz="2000" dirty="0" smtClean="0">
                <a:ea typeface="ＭＳ Ｐゴシック"/>
              </a:rPr>
              <a:t>From Hadoop to Spark</a:t>
            </a:r>
            <a:endParaRPr lang="en-US" sz="2000" dirty="0">
              <a:ea typeface="ＭＳ Ｐゴシック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Data Size (T-shirt sizing)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13625" r="-13625"/>
          <a:stretch>
            <a:fillRect/>
          </a:stretch>
        </p:blipFill>
        <p:spPr>
          <a:xfrm>
            <a:off x="612775" y="1981201"/>
            <a:ext cx="7556500" cy="4144963"/>
          </a:xfrm>
        </p:spPr>
      </p:pic>
      <p:sp>
        <p:nvSpPr>
          <p:cNvPr id="8" name="TextBox 7"/>
          <p:cNvSpPr txBox="1"/>
          <p:nvPr/>
        </p:nvSpPr>
        <p:spPr>
          <a:xfrm>
            <a:off x="5090651" y="6238920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Image credit : </a:t>
            </a:r>
            <a:r>
              <a:rPr lang="en-US" dirty="0" err="1">
                <a:solidFill>
                  <a:srgbClr val="A6A6A6"/>
                </a:solidFill>
              </a:rPr>
              <a:t>blog.trumpi.co.za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80813" y="3001678"/>
            <a:ext cx="1128968" cy="5772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G +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57590" y="3001678"/>
            <a:ext cx="1194664" cy="5772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 G +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78993" y="5193680"/>
            <a:ext cx="1194664" cy="5772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TB +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0813" y="5193680"/>
            <a:ext cx="1194664" cy="5772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 TB +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39027" y="5164961"/>
            <a:ext cx="1194664" cy="5772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PB +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78993" y="3001678"/>
            <a:ext cx="1194664" cy="5772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 few G 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718625" y="5945705"/>
            <a:ext cx="3460957" cy="6625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Hadoop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591784" y="1268927"/>
            <a:ext cx="3514421" cy="6625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1330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Data Size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Lot of Spark adoption at   SMALL – MEDIUM scale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Good fit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Data might fit in memory !!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Hadoop may be overkill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Applications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Iterative workloads  (Machine learning, etc.)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Streaming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Hadoop is still preferred platform for TB +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Hadoop = Storage + Compute</a:t>
            </a:r>
            <a:br>
              <a:rPr lang="en-US" dirty="0" smtClean="0"/>
            </a:br>
            <a:r>
              <a:rPr lang="en-US" dirty="0" smtClean="0"/>
              <a:t>Spark = Compute only</a:t>
            </a:r>
            <a:br>
              <a:rPr lang="en-US" dirty="0" smtClean="0"/>
            </a:br>
            <a:r>
              <a:rPr lang="en-US" dirty="0" smtClean="0"/>
              <a:t>Spark needs a distributed FS</a:t>
            </a:r>
          </a:p>
          <a:p>
            <a:r>
              <a:rPr lang="en-US" dirty="0" smtClean="0"/>
              <a:t>File system choices for Spark</a:t>
            </a:r>
          </a:p>
          <a:p>
            <a:pPr lvl="1"/>
            <a:r>
              <a:rPr lang="en-US" dirty="0" smtClean="0"/>
              <a:t>HDFS  - Hadoop File System</a:t>
            </a:r>
          </a:p>
          <a:p>
            <a:pPr lvl="2"/>
            <a:r>
              <a:rPr lang="en-US" dirty="0"/>
              <a:t>Reliable</a:t>
            </a:r>
          </a:p>
          <a:p>
            <a:pPr lvl="2"/>
            <a:r>
              <a:rPr lang="en-US" dirty="0"/>
              <a:t>Good </a:t>
            </a:r>
            <a:r>
              <a:rPr lang="en-US" dirty="0" smtClean="0"/>
              <a:t>performance (data locality)</a:t>
            </a:r>
            <a:endParaRPr lang="en-US" dirty="0"/>
          </a:p>
          <a:p>
            <a:pPr lvl="2"/>
            <a:r>
              <a:rPr lang="en-US" dirty="0"/>
              <a:t>Field tested for PB of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S3 : Amazon</a:t>
            </a:r>
          </a:p>
          <a:p>
            <a:pPr lvl="2"/>
            <a:r>
              <a:rPr lang="en-US" dirty="0" smtClean="0"/>
              <a:t>Reliable cloud storage</a:t>
            </a:r>
          </a:p>
          <a:p>
            <a:pPr lvl="2"/>
            <a:r>
              <a:rPr lang="en-US" dirty="0" smtClean="0"/>
              <a:t>Huge scale</a:t>
            </a:r>
          </a:p>
          <a:p>
            <a:pPr lvl="1"/>
            <a:r>
              <a:rPr lang="en-US" dirty="0" smtClean="0"/>
              <a:t>NFS : Network File System (‘shared FS across machines)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2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File Systems</a:t>
            </a:r>
            <a:endParaRPr lang="en-US" dirty="0"/>
          </a:p>
        </p:txBody>
      </p:sp>
      <p:pic>
        <p:nvPicPr>
          <p:cNvPr id="7" name="Picture 6" descr="spark-filesystem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60" y="4182826"/>
            <a:ext cx="3832718" cy="1934221"/>
          </a:xfrm>
          <a:prstGeom prst="rect">
            <a:avLst/>
          </a:prstGeom>
        </p:spPr>
      </p:pic>
      <p:pic>
        <p:nvPicPr>
          <p:cNvPr id="6" name="Picture 5" descr="spark-filesystem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05" y="2724784"/>
            <a:ext cx="5038662" cy="2102802"/>
          </a:xfrm>
          <a:prstGeom prst="rect">
            <a:avLst/>
          </a:prstGeom>
        </p:spPr>
      </p:pic>
      <p:pic>
        <p:nvPicPr>
          <p:cNvPr id="5" name="Content Placeholder 4" descr="spark-filesystems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337" b="-70337"/>
          <a:stretch>
            <a:fillRect/>
          </a:stretch>
        </p:blipFill>
        <p:spPr>
          <a:xfrm>
            <a:off x="612774" y="1217004"/>
            <a:ext cx="4295836" cy="2356451"/>
          </a:xfrm>
        </p:spPr>
      </p:pic>
    </p:spTree>
    <p:extLst>
      <p:ext uri="{BB962C8B-B14F-4D97-AF65-F5344CB8AC3E}">
        <p14:creationId xmlns:p14="http://schemas.microsoft.com/office/powerpoint/2010/main" val="307127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Systems For Spark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323496"/>
              </p:ext>
            </p:extLst>
          </p:nvPr>
        </p:nvGraphicFramePr>
        <p:xfrm>
          <a:off x="612775" y="1143000"/>
          <a:ext cx="8264524" cy="5334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131"/>
                <a:gridCol w="2066131"/>
                <a:gridCol w="2066131"/>
                <a:gridCol w="2066131"/>
              </a:tblGrid>
              <a:tr h="5990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</a:t>
                      </a:r>
                      <a:r>
                        <a:rPr lang="en-US" baseline="0" dirty="0" smtClean="0"/>
                        <a:t> S3</a:t>
                      </a:r>
                      <a:endParaRPr lang="en-US" dirty="0"/>
                    </a:p>
                  </a:txBody>
                  <a:tcPr/>
                </a:tc>
              </a:tr>
              <a:tr h="1033976">
                <a:tc>
                  <a:txBody>
                    <a:bodyPr/>
                    <a:lstStyle/>
                    <a:p>
                      <a:r>
                        <a:rPr lang="en-US" dirty="0" smtClean="0"/>
                        <a:t>Data locality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</a:p>
                    <a:p>
                      <a:r>
                        <a:rPr lang="en-US" dirty="0" smtClean="0"/>
                        <a:t>(best)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</a:t>
                      </a:r>
                      <a:r>
                        <a:rPr lang="en-US" baseline="0" dirty="0" smtClean="0"/>
                        <a:t> enough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</a:p>
                    <a:p>
                      <a:r>
                        <a:rPr lang="en-US" dirty="0" smtClean="0"/>
                        <a:t>(ok)</a:t>
                      </a:r>
                      <a:endParaRPr lang="en-US" dirty="0"/>
                    </a:p>
                  </a:txBody>
                  <a:tcPr/>
                </a:tc>
              </a:tr>
              <a:tr h="1033976">
                <a:tc>
                  <a:txBody>
                    <a:bodyPr/>
                    <a:lstStyle/>
                    <a:p>
                      <a:r>
                        <a:rPr lang="en-US" dirty="0" smtClean="0"/>
                        <a:t>Throughput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</a:p>
                    <a:p>
                      <a:r>
                        <a:rPr lang="en-US" dirty="0" smtClean="0"/>
                        <a:t>(best)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</a:p>
                    <a:p>
                      <a:r>
                        <a:rPr lang="en-US" dirty="0" smtClean="0"/>
                        <a:t>(good)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</a:p>
                    <a:p>
                      <a:r>
                        <a:rPr lang="en-US" dirty="0" smtClean="0"/>
                        <a:t>(ok)</a:t>
                      </a:r>
                      <a:endParaRPr lang="en-US" dirty="0"/>
                    </a:p>
                  </a:txBody>
                  <a:tcPr/>
                </a:tc>
              </a:tr>
              <a:tr h="1033976">
                <a:tc>
                  <a:txBody>
                    <a:bodyPr/>
                    <a:lstStyle/>
                    <a:p>
                      <a:r>
                        <a:rPr lang="en-US" dirty="0" smtClean="0"/>
                        <a:t>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</a:p>
                    <a:p>
                      <a:r>
                        <a:rPr lang="en-US" dirty="0" smtClean="0"/>
                        <a:t>(best)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1033976">
                <a:tc>
                  <a:txBody>
                    <a:bodyPr/>
                    <a:lstStyle/>
                    <a:p>
                      <a:r>
                        <a:rPr lang="en-US" dirty="0" smtClean="0"/>
                        <a:t>Reliability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High</a:t>
                      </a:r>
                    </a:p>
                    <a:p>
                      <a:r>
                        <a:rPr lang="en-US" baseline="0" dirty="0" smtClean="0"/>
                        <a:t>(replicated)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 High</a:t>
                      </a:r>
                      <a:endParaRPr lang="en-US" dirty="0"/>
                    </a:p>
                  </a:txBody>
                  <a:tcPr/>
                </a:tc>
              </a:tr>
              <a:tr h="599049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 / TB / Month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04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Systems Throughput Comparison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Data : 10G +  (11.3 G)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Each file :  ~1+ G ( x 10)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400 million records total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Partition size : 128 M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On HDFS &amp; S3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Cluster :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8 Nodes on Amazon m3.xlarge (4 </a:t>
            </a:r>
            <a:r>
              <a:rPr lang="en-US" dirty="0" err="1" smtClean="0"/>
              <a:t>cpu</a:t>
            </a:r>
            <a:r>
              <a:rPr lang="en-US" dirty="0" smtClean="0"/>
              <a:t> ,  15 G </a:t>
            </a:r>
            <a:r>
              <a:rPr lang="en-US" dirty="0" err="1" smtClean="0"/>
              <a:t>Mem</a:t>
            </a:r>
            <a:r>
              <a:rPr lang="en-US" dirty="0" smtClean="0"/>
              <a:t>, 40G SSD 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Hadoop cluster ,  Latest Horton Works  HDP v2.2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Spark : on same 8 nodes, stand-alone, v 1.2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9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Vs. S3 (lower is better)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8777288" y="6580188"/>
            <a:ext cx="546100" cy="2254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Elephant Scale, 2014</a:t>
            </a:r>
            <a:endParaRPr lang="en-US" dirty="0"/>
          </a:p>
        </p:txBody>
      </p:sp>
      <p:pic>
        <p:nvPicPr>
          <p:cNvPr id="6" name="Content Placeholder 5" descr="hdfs-s3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5" r="-47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335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Vs. S3 Conclusions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405512"/>
              </p:ext>
            </p:extLst>
          </p:nvPr>
        </p:nvGraphicFramePr>
        <p:xfrm>
          <a:off x="871219" y="914400"/>
          <a:ext cx="7777480" cy="5257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740"/>
                <a:gridCol w="3888740"/>
              </a:tblGrid>
              <a:tr h="1035934">
                <a:tc>
                  <a:txBody>
                    <a:bodyPr/>
                    <a:lstStyle/>
                    <a:p>
                      <a:r>
                        <a:rPr lang="en-US" dirty="0" smtClean="0"/>
                        <a:t>HDFS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</a:tr>
              <a:tr h="1094558">
                <a:tc>
                  <a:txBody>
                    <a:bodyPr/>
                    <a:lstStyle/>
                    <a:p>
                      <a:r>
                        <a:rPr lang="en-US" dirty="0" smtClean="0"/>
                        <a:t>Data locality </a:t>
                      </a:r>
                      <a:r>
                        <a:rPr lang="en-US" dirty="0" smtClean="0">
                          <a:sym typeface="Wingdings"/>
                        </a:rPr>
                        <a:t> much higher</a:t>
                      </a:r>
                      <a:r>
                        <a:rPr lang="en-US" baseline="0" dirty="0" smtClean="0">
                          <a:sym typeface="Wingdings"/>
                        </a:rPr>
                        <a:t> throughput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is streamed </a:t>
                      </a:r>
                      <a:r>
                        <a:rPr lang="en-US" dirty="0" smtClean="0">
                          <a:sym typeface="Wingdings"/>
                        </a:rPr>
                        <a:t> lower throughput</a:t>
                      </a:r>
                      <a:endParaRPr lang="en-US" dirty="0"/>
                    </a:p>
                  </a:txBody>
                  <a:tcPr/>
                </a:tc>
              </a:tr>
              <a:tr h="1094558">
                <a:tc>
                  <a:txBody>
                    <a:bodyPr/>
                    <a:lstStyle/>
                    <a:p>
                      <a:r>
                        <a:rPr lang="en-US" dirty="0" smtClean="0"/>
                        <a:t>Need to maintain an Hadoop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Hadoop cluster to maintain </a:t>
                      </a:r>
                      <a:r>
                        <a:rPr lang="en-US" baseline="0" dirty="0" smtClean="0">
                          <a:sym typeface="Wingdings"/>
                        </a:rPr>
                        <a:t> convenient</a:t>
                      </a:r>
                      <a:endParaRPr lang="en-US" dirty="0"/>
                    </a:p>
                  </a:txBody>
                  <a:tcPr/>
                </a:tc>
              </a:tr>
              <a:tr h="2032751">
                <a:tc>
                  <a:txBody>
                    <a:bodyPr/>
                    <a:lstStyle/>
                    <a:p>
                      <a:r>
                        <a:rPr lang="en-US" dirty="0" smtClean="0"/>
                        <a:t>Large data sets (TB +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r>
                        <a:rPr lang="en-US" baseline="0" dirty="0" smtClean="0"/>
                        <a:t> use case: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/>
                        <a:t>Smallish data sets (few gigs)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/>
                        <a:t>Load once and cache and re-use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2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SQL in  Hadoop / </a:t>
            </a:r>
            <a:r>
              <a:rPr lang="en-US" dirty="0" smtClean="0">
                <a:sym typeface="Wingdings"/>
              </a:rPr>
              <a:t>Spark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9038"/>
              </p:ext>
            </p:extLst>
          </p:nvPr>
        </p:nvGraphicFramePr>
        <p:xfrm>
          <a:off x="612776" y="1143001"/>
          <a:ext cx="8264523" cy="5257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4841"/>
                <a:gridCol w="2754841"/>
                <a:gridCol w="2754841"/>
              </a:tblGrid>
              <a:tr h="5294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Hadoop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</a:tr>
              <a:tr h="529406">
                <a:tc>
                  <a:txBody>
                    <a:bodyPr/>
                    <a:lstStyle/>
                    <a:p>
                      <a:r>
                        <a:rPr lang="en-US" dirty="0" smtClean="0"/>
                        <a:t>Engine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 SQL</a:t>
                      </a:r>
                      <a:endParaRPr lang="en-US" dirty="0"/>
                    </a:p>
                  </a:txBody>
                  <a:tcPr/>
                </a:tc>
              </a:tr>
              <a:tr h="16970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HiveQL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</a:t>
                      </a:r>
                      <a:r>
                        <a:rPr lang="en-US" dirty="0" err="1" smtClean="0"/>
                        <a:t>HiveQL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RDD</a:t>
                      </a:r>
                      <a:r>
                        <a:rPr lang="en-US" baseline="0" dirty="0" smtClean="0"/>
                        <a:t> programming in Java / Python / </a:t>
                      </a:r>
                      <a:r>
                        <a:rPr lang="en-US" baseline="0" dirty="0" err="1" smtClean="0"/>
                        <a:t>Scala</a:t>
                      </a:r>
                      <a:endParaRPr lang="en-US" dirty="0"/>
                    </a:p>
                  </a:txBody>
                  <a:tcPr/>
                </a:tc>
              </a:tr>
              <a:tr h="529406">
                <a:tc>
                  <a:txBody>
                    <a:bodyPr/>
                    <a:lstStyle/>
                    <a:p>
                      <a:r>
                        <a:rPr lang="en-US" dirty="0" smtClean="0"/>
                        <a:t>Scale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Terabytes ?</a:t>
                      </a:r>
                      <a:endParaRPr lang="en-US" dirty="0"/>
                    </a:p>
                  </a:txBody>
                  <a:tcPr/>
                </a:tc>
              </a:tr>
              <a:tr h="913769">
                <a:tc>
                  <a:txBody>
                    <a:bodyPr/>
                    <a:lstStyle/>
                    <a:p>
                      <a:r>
                        <a:rPr lang="en-US" dirty="0" smtClean="0"/>
                        <a:t>Inter operability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read Hive tables</a:t>
                      </a:r>
                      <a:r>
                        <a:rPr lang="en-US" baseline="0" dirty="0" smtClean="0"/>
                        <a:t> or stand alone data</a:t>
                      </a:r>
                      <a:endParaRPr lang="en-US" dirty="0"/>
                    </a:p>
                  </a:txBody>
                  <a:tcPr/>
                </a:tc>
              </a:tr>
              <a:tr h="529406">
                <a:tc>
                  <a:txBody>
                    <a:bodyPr/>
                    <a:lstStyle/>
                    <a:p>
                      <a:r>
                        <a:rPr lang="en-US" dirty="0" smtClean="0"/>
                        <a:t>Formats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CSV, JSON, Parquet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CSV, JSON, Parquet</a:t>
                      </a:r>
                    </a:p>
                  </a:txBody>
                  <a:tcPr/>
                </a:tc>
              </a:tr>
              <a:tr h="5294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3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 Vs. Hive</a:t>
            </a:r>
            <a:endParaRPr lang="en-US" dirty="0"/>
          </a:p>
        </p:txBody>
      </p:sp>
      <p:pic>
        <p:nvPicPr>
          <p:cNvPr id="5" name="Content Placeholder 4" descr="sql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5" r="-4715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8777288" y="6580188"/>
            <a:ext cx="546100" cy="2254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Elephant Scale, 2014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5541045" y="3245404"/>
            <a:ext cx="1530201" cy="1177066"/>
          </a:xfrm>
          <a:prstGeom prst="wedgeEllipseCallout">
            <a:avLst>
              <a:gd name="adj1" fmla="val -26479"/>
              <a:gd name="adj2" fmla="val 12887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Fast on same HDFS data !</a:t>
            </a:r>
          </a:p>
        </p:txBody>
      </p:sp>
    </p:spTree>
    <p:extLst>
      <p:ext uri="{BB962C8B-B14F-4D97-AF65-F5344CB8AC3E}">
        <p14:creationId xmlns:p14="http://schemas.microsoft.com/office/powerpoint/2010/main" val="329573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in 20 Seconds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‘The’ Big data platform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Very well field tested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Scales to peta-bytes of data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MapReduce : Batch oriented compute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4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) ETL on Hadoop / Spark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130969"/>
              </p:ext>
            </p:extLst>
          </p:nvPr>
        </p:nvGraphicFramePr>
        <p:xfrm>
          <a:off x="680861" y="1447800"/>
          <a:ext cx="7883523" cy="4724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841"/>
                <a:gridCol w="2627841"/>
                <a:gridCol w="2627841"/>
              </a:tblGrid>
              <a:tr h="6569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Hadoop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</a:tr>
              <a:tr h="1619794">
                <a:tc>
                  <a:txBody>
                    <a:bodyPr/>
                    <a:lstStyle/>
                    <a:p>
                      <a:r>
                        <a:rPr lang="en-US" dirty="0" smtClean="0"/>
                        <a:t>ETL 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Pig, Cascading,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Oozie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  <a:r>
                        <a:rPr lang="en-US" baseline="0" dirty="0" smtClean="0"/>
                        <a:t> RDD programming </a:t>
                      </a:r>
                    </a:p>
                    <a:p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Scala</a:t>
                      </a:r>
                      <a:r>
                        <a:rPr lang="en-US" baseline="0" dirty="0" smtClean="0"/>
                        <a:t>, Java, Python)</a:t>
                      </a:r>
                      <a:endParaRPr lang="en-US" dirty="0"/>
                    </a:p>
                  </a:txBody>
                  <a:tcPr/>
                </a:tc>
              </a:tr>
              <a:tr h="1133856">
                <a:tc>
                  <a:txBody>
                    <a:bodyPr/>
                    <a:lstStyle/>
                    <a:p>
                      <a:r>
                        <a:rPr lang="en-US" dirty="0" smtClean="0"/>
                        <a:t>Pig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level ETL 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Spork</a:t>
                      </a:r>
                      <a:r>
                        <a:rPr lang="en-US" dirty="0" smtClean="0"/>
                        <a:t> : Pig on Spark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56917">
                <a:tc>
                  <a:txBody>
                    <a:bodyPr/>
                    <a:lstStyle/>
                    <a:p>
                      <a:r>
                        <a:rPr lang="en-US" dirty="0" smtClean="0"/>
                        <a:t>Cascading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level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Spark-scalding</a:t>
                      </a:r>
                      <a:endParaRPr lang="en-US" dirty="0"/>
                    </a:p>
                  </a:txBody>
                  <a:tcPr/>
                </a:tc>
              </a:tr>
              <a:tr h="6569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3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ETL On Hadoop / Spark 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Try </a:t>
            </a:r>
            <a:r>
              <a:rPr lang="en-US" dirty="0" err="1" smtClean="0"/>
              <a:t>spork</a:t>
            </a:r>
            <a:r>
              <a:rPr lang="en-US" dirty="0" smtClean="0"/>
              <a:t> or spark-scalding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Code re-use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Not re-writing from scratch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Program RDDs directly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More flexible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Multiple language support : </a:t>
            </a:r>
            <a:r>
              <a:rPr lang="en-US" dirty="0" err="1" smtClean="0"/>
              <a:t>Scala</a:t>
            </a:r>
            <a:r>
              <a:rPr lang="en-US" dirty="0" smtClean="0"/>
              <a:t> / Java / Python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Simpler / faster in some cases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Our experience of porting a financial application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Tresata</a:t>
            </a:r>
            <a:r>
              <a:rPr lang="en-US" dirty="0" smtClean="0"/>
              <a:t> vs. RDD</a:t>
            </a: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6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) Machine Learning : Hadoop / Spark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680818"/>
              </p:ext>
            </p:extLst>
          </p:nvPr>
        </p:nvGraphicFramePr>
        <p:xfrm>
          <a:off x="612776" y="838200"/>
          <a:ext cx="8493123" cy="544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041"/>
                <a:gridCol w="2831041"/>
                <a:gridCol w="2831041"/>
              </a:tblGrid>
              <a:tr h="5930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Hadoop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</a:tr>
              <a:tr h="593071">
                <a:tc>
                  <a:txBody>
                    <a:bodyPr/>
                    <a:lstStyle/>
                    <a:p>
                      <a:r>
                        <a:rPr lang="en-US" dirty="0" smtClean="0"/>
                        <a:t>Tool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Mahout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MLLib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593071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 / </a:t>
                      </a:r>
                      <a:r>
                        <a:rPr lang="en-US" dirty="0" err="1" smtClean="0"/>
                        <a:t>Scala</a:t>
                      </a:r>
                      <a:r>
                        <a:rPr lang="en-US" dirty="0" smtClean="0"/>
                        <a:t> / Python </a:t>
                      </a:r>
                      <a:endParaRPr lang="en-US" dirty="0"/>
                    </a:p>
                  </a:txBody>
                  <a:tcPr/>
                </a:tc>
              </a:tr>
              <a:tr h="1023657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Iterative</a:t>
                      </a:r>
                      <a:r>
                        <a:rPr lang="en-US" baseline="0" dirty="0" smtClean="0"/>
                        <a:t>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fast</a:t>
                      </a:r>
                    </a:p>
                    <a:p>
                      <a:r>
                        <a:rPr lang="en-US" baseline="0" dirty="0" smtClean="0"/>
                        <a:t>(in memory)</a:t>
                      </a:r>
                      <a:endParaRPr lang="en-US" dirty="0"/>
                    </a:p>
                  </a:txBody>
                  <a:tcPr/>
                </a:tc>
              </a:tr>
              <a:tr h="593071">
                <a:tc>
                  <a:txBody>
                    <a:bodyPr/>
                    <a:lstStyle/>
                    <a:p>
                      <a:r>
                        <a:rPr lang="en-US" dirty="0" smtClean="0"/>
                        <a:t>In Memory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10236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Mahout runs on Hadoop</a:t>
                      </a:r>
                    </a:p>
                    <a:p>
                      <a:r>
                        <a:rPr lang="en-US" baseline="0" dirty="0" smtClean="0"/>
                        <a:t>or on Spark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and young lib</a:t>
                      </a:r>
                      <a:endParaRPr lang="en-US" dirty="0"/>
                    </a:p>
                  </a:txBody>
                  <a:tcPr/>
                </a:tc>
              </a:tr>
              <a:tr h="1023657">
                <a:tc>
                  <a:txBody>
                    <a:bodyPr/>
                    <a:lstStyle/>
                    <a:p>
                      <a:r>
                        <a:rPr lang="en-US" dirty="0" smtClean="0"/>
                        <a:t>Latest news!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Mahout only</a:t>
                      </a:r>
                      <a:r>
                        <a:rPr lang="en-US" baseline="0" dirty="0" smtClean="0"/>
                        <a:t> accepts new code that runs on Spark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Mahout &amp; </a:t>
                      </a:r>
                      <a:r>
                        <a:rPr lang="en-US" dirty="0" err="1" smtClean="0"/>
                        <a:t>MLLib</a:t>
                      </a:r>
                      <a:r>
                        <a:rPr lang="en-US" dirty="0" smtClean="0"/>
                        <a:t> on</a:t>
                      </a:r>
                      <a:r>
                        <a:rPr lang="en-US" baseline="0" dirty="0" smtClean="0"/>
                        <a:t> Spark</a:t>
                      </a:r>
                    </a:p>
                    <a:p>
                      <a:r>
                        <a:rPr lang="en-US" baseline="0" dirty="0" smtClean="0"/>
                        <a:t>Future? Many opinions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64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experience, legal (eDiscovery)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029992"/>
              </p:ext>
            </p:extLst>
          </p:nvPr>
        </p:nvGraphicFramePr>
        <p:xfrm>
          <a:off x="266700" y="1295400"/>
          <a:ext cx="8902700" cy="504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7550"/>
                <a:gridCol w="4375150"/>
              </a:tblGrid>
              <a:tr h="4981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FreeEed</a:t>
                      </a:r>
                      <a:r>
                        <a:rPr lang="en-US" dirty="0" smtClean="0"/>
                        <a:t> (Hadoop)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3VEed (Storm,</a:t>
                      </a:r>
                      <a:r>
                        <a:rPr lang="en-US" baseline="0" dirty="0" smtClean="0"/>
                        <a:t> Spark)</a:t>
                      </a:r>
                      <a:endParaRPr lang="en-US" dirty="0"/>
                    </a:p>
                  </a:txBody>
                  <a:tcPr/>
                </a:tc>
              </a:tr>
              <a:tr h="498143">
                <a:tc>
                  <a:txBody>
                    <a:bodyPr/>
                    <a:lstStyle/>
                    <a:p>
                      <a:r>
                        <a:rPr lang="en-US" dirty="0" smtClean="0"/>
                        <a:t>Scalable document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8143">
                <a:tc>
                  <a:txBody>
                    <a:bodyPr/>
                    <a:lstStyle/>
                    <a:p>
                      <a:r>
                        <a:rPr lang="en-US" dirty="0" smtClean="0"/>
                        <a:t>All Enron</a:t>
                      </a:r>
                      <a:r>
                        <a:rPr lang="en-US" baseline="0" dirty="0" smtClean="0"/>
                        <a:t> docs in 1 hour (50-node Hadoop)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59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dynamically</a:t>
                      </a:r>
                      <a:r>
                        <a:rPr lang="en-US" baseline="0" dirty="0" smtClean="0"/>
                        <a:t> adding data sources</a:t>
                      </a:r>
                    </a:p>
                    <a:p>
                      <a:r>
                        <a:rPr lang="en-US" baseline="0" dirty="0" smtClean="0"/>
                        <a:t>Use case: more data discovered for the same lawsuit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4981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real-time</a:t>
                      </a:r>
                      <a:r>
                        <a:rPr lang="en-US" baseline="0" dirty="0" smtClean="0"/>
                        <a:t> data processing</a:t>
                      </a:r>
                    </a:p>
                    <a:p>
                      <a:r>
                        <a:rPr lang="en-US" baseline="0" dirty="0" smtClean="0"/>
                        <a:t>User case: real-time emails</a:t>
                      </a:r>
                      <a:endParaRPr lang="en-US" dirty="0"/>
                    </a:p>
                  </a:txBody>
                  <a:tcPr/>
                </a:tc>
              </a:tr>
              <a:tr h="859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Provide much improved load balancing</a:t>
                      </a:r>
                    </a:p>
                    <a:p>
                      <a:r>
                        <a:rPr lang="en-US" dirty="0" smtClean="0"/>
                        <a:t>Example: 10 GB PST mailbox</a:t>
                      </a:r>
                      <a:endParaRPr lang="en-US" dirty="0"/>
                    </a:p>
                  </a:txBody>
                  <a:tcPr/>
                </a:tc>
              </a:tr>
              <a:tr h="859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Overall: a much better fit for modern data governance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77288" y="6580188"/>
            <a:ext cx="546100" cy="225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D9421A-94C8-483D-9AD3-14634246C16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257300" y="6610722"/>
            <a:ext cx="4419600" cy="1762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Copyright © 2015 Elephant Scale LLC.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07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Already on Hadoop?</a:t>
            </a:r>
          </a:p>
          <a:p>
            <a:pPr lvl="1"/>
            <a:r>
              <a:rPr lang="en-US" dirty="0" smtClean="0"/>
              <a:t>Try Spark side-by-side</a:t>
            </a:r>
          </a:p>
          <a:p>
            <a:pPr lvl="1"/>
            <a:r>
              <a:rPr lang="en-US" dirty="0" smtClean="0"/>
              <a:t>Process some data in HDFS</a:t>
            </a:r>
          </a:p>
          <a:p>
            <a:pPr lvl="1"/>
            <a:r>
              <a:rPr lang="en-US" dirty="0" smtClean="0"/>
              <a:t>Try Spark SQL for Hive tables</a:t>
            </a:r>
          </a:p>
          <a:p>
            <a:r>
              <a:rPr lang="en-US" dirty="0" smtClean="0"/>
              <a:t>Contemplating Hadoop?</a:t>
            </a:r>
          </a:p>
          <a:p>
            <a:pPr lvl="1"/>
            <a:r>
              <a:rPr lang="en-US" dirty="0" smtClean="0"/>
              <a:t>Try Spark (standalone)</a:t>
            </a:r>
          </a:p>
          <a:p>
            <a:pPr lvl="1"/>
            <a:r>
              <a:rPr lang="en-US" dirty="0" smtClean="0"/>
              <a:t>Choose NFS or S3 file system</a:t>
            </a:r>
            <a:endParaRPr lang="en-US" dirty="0"/>
          </a:p>
          <a:p>
            <a:r>
              <a:rPr lang="en-US" dirty="0" smtClean="0"/>
              <a:t>Take advantage of </a:t>
            </a:r>
            <a:r>
              <a:rPr lang="en-US" dirty="0" smtClean="0">
                <a:solidFill>
                  <a:srgbClr val="B465BB"/>
                </a:solidFill>
              </a:rPr>
              <a:t>caching</a:t>
            </a:r>
          </a:p>
          <a:p>
            <a:pPr lvl="1"/>
            <a:r>
              <a:rPr lang="en-US" dirty="0" smtClean="0"/>
              <a:t>Iterative loads</a:t>
            </a:r>
          </a:p>
          <a:p>
            <a:pPr lvl="1"/>
            <a:r>
              <a:rPr lang="en-US" dirty="0" smtClean="0"/>
              <a:t>Spark Job servers</a:t>
            </a:r>
          </a:p>
          <a:p>
            <a:pPr lvl="1"/>
            <a:r>
              <a:rPr lang="en-US" dirty="0" smtClean="0"/>
              <a:t>Tachyon</a:t>
            </a:r>
          </a:p>
          <a:p>
            <a:r>
              <a:rPr lang="en-US" dirty="0" smtClean="0"/>
              <a:t>Build new class of ‘big / medium data’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1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Thanks !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Arial" charset="0"/>
                <a:hlinkClick r:id="rId2"/>
              </a:rPr>
              <a:t>http</a:t>
            </a:r>
            <a:r>
              <a:rPr lang="en-US" dirty="0">
                <a:latin typeface="Arial" charset="0"/>
                <a:hlinkClick r:id="rId2"/>
              </a:rPr>
              <a:t>://elephantscale.com</a:t>
            </a:r>
          </a:p>
          <a:p>
            <a:pPr marL="0" indent="0" algn="ctr">
              <a:buNone/>
            </a:pP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Expert </a:t>
            </a:r>
            <a:r>
              <a:rPr lang="en-US" dirty="0">
                <a:latin typeface="Arial" charset="0"/>
              </a:rPr>
              <a:t>consulting &amp; training in Big </a:t>
            </a:r>
            <a:r>
              <a:rPr lang="en-US" dirty="0" smtClean="0">
                <a:latin typeface="Arial" charset="0"/>
              </a:rPr>
              <a:t>Data</a:t>
            </a:r>
          </a:p>
          <a:p>
            <a:pPr marL="0" indent="0" algn="ctr">
              <a:buNone/>
            </a:pPr>
            <a:r>
              <a:rPr lang="en-US" dirty="0" smtClean="0">
                <a:latin typeface="Arial" charset="0"/>
              </a:rPr>
              <a:t>(Now offering Spark training)</a:t>
            </a:r>
            <a:endParaRPr lang="en-US" dirty="0">
              <a:latin typeface="Arial" charset="0"/>
            </a:endParaRPr>
          </a:p>
          <a:p>
            <a:pPr marL="0" indent="0" algn="ctr">
              <a:buNone/>
            </a:pPr>
            <a:endParaRPr lang="en-US" dirty="0">
              <a:latin typeface="Arial" charset="0"/>
              <a:hlinkClick r:id="rId2"/>
            </a:endParaRPr>
          </a:p>
          <a:p>
            <a:pPr marL="0" indent="0" algn="ctr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17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Caching!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 from remote FS (S3) can be slow</a:t>
            </a:r>
          </a:p>
          <a:p>
            <a:r>
              <a:rPr lang="en-US" dirty="0" smtClean="0"/>
              <a:t>For small / medium data ( 10 – 100s of GB) use caching</a:t>
            </a:r>
          </a:p>
          <a:p>
            <a:pPr lvl="1"/>
            <a:r>
              <a:rPr lang="en-US" dirty="0" smtClean="0"/>
              <a:t>Pay read penalty once</a:t>
            </a:r>
          </a:p>
          <a:p>
            <a:pPr lvl="1"/>
            <a:r>
              <a:rPr lang="en-US" dirty="0" smtClean="0"/>
              <a:t>Cache</a:t>
            </a:r>
          </a:p>
          <a:p>
            <a:pPr lvl="1"/>
            <a:r>
              <a:rPr lang="en-US" dirty="0" smtClean="0"/>
              <a:t>Then very high speed computes (in memory)</a:t>
            </a:r>
          </a:p>
          <a:p>
            <a:pPr lvl="1"/>
            <a:r>
              <a:rPr lang="en-US" dirty="0" smtClean="0"/>
              <a:t>Recommended for iterative work-loads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8104" b="-8104"/>
          <a:stretch>
            <a:fillRect/>
          </a:stretch>
        </p:blipFill>
        <p:spPr/>
      </p:pic>
      <p:sp>
        <p:nvSpPr>
          <p:cNvPr id="8" name="Oval Callout 7"/>
          <p:cNvSpPr/>
          <p:nvPr/>
        </p:nvSpPr>
        <p:spPr>
          <a:xfrm>
            <a:off x="6438901" y="3961074"/>
            <a:ext cx="1730188" cy="679041"/>
          </a:xfrm>
          <a:prstGeom prst="wedgeEllipseCallout">
            <a:avLst>
              <a:gd name="adj1" fmla="val -55348"/>
              <a:gd name="adj2" fmla="val 143220"/>
            </a:avLst>
          </a:prstGeom>
          <a:solidFill>
            <a:srgbClr val="FEFB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Cached!</a:t>
            </a:r>
          </a:p>
        </p:txBody>
      </p:sp>
    </p:spTree>
    <p:extLst>
      <p:ext uri="{BB962C8B-B14F-4D97-AF65-F5344CB8AC3E}">
        <p14:creationId xmlns:p14="http://schemas.microsoft.com/office/powerpoint/2010/main" val="11447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Caching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Caching is pretty effective (small / medium data sets)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Cached data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can not </a:t>
            </a:r>
            <a:r>
              <a:rPr lang="en-US" dirty="0" smtClean="0">
                <a:sym typeface="Wingdings"/>
              </a:rPr>
              <a:t>be shared across applications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(each application executes in its own sandbox) 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85" b="-8585"/>
          <a:stretch>
            <a:fillRect/>
          </a:stretch>
        </p:blipFill>
        <p:spPr>
          <a:xfrm>
            <a:off x="1497375" y="3391491"/>
            <a:ext cx="6549323" cy="30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2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Cached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‘spark job server’</a:t>
            </a:r>
          </a:p>
          <a:p>
            <a:pPr lvl="1"/>
            <a:r>
              <a:rPr lang="en-US" dirty="0" smtClean="0"/>
              <a:t>Multiplexer </a:t>
            </a:r>
          </a:p>
          <a:p>
            <a:pPr lvl="1"/>
            <a:r>
              <a:rPr lang="en-US" dirty="0" smtClean="0"/>
              <a:t>All requests are executed through same ‘context’</a:t>
            </a:r>
          </a:p>
          <a:p>
            <a:pPr lvl="1"/>
            <a:r>
              <a:rPr lang="en-US" dirty="0" smtClean="0"/>
              <a:t>Provides web-service interface</a:t>
            </a:r>
          </a:p>
          <a:p>
            <a:r>
              <a:rPr lang="en-US" dirty="0" smtClean="0"/>
              <a:t>2) Tachyon</a:t>
            </a:r>
          </a:p>
          <a:p>
            <a:pPr lvl="1"/>
            <a:r>
              <a:rPr lang="en-US" dirty="0" smtClean="0"/>
              <a:t>Distributed In-memory file system</a:t>
            </a:r>
          </a:p>
          <a:p>
            <a:pPr lvl="1"/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Memory is the new disk!</a:t>
            </a:r>
          </a:p>
          <a:p>
            <a:pPr lvl="1"/>
            <a:r>
              <a:rPr lang="en-US" dirty="0" smtClean="0"/>
              <a:t>Out of AMP lab , Berkeley</a:t>
            </a:r>
          </a:p>
          <a:p>
            <a:pPr lvl="1"/>
            <a:r>
              <a:rPr lang="en-US" dirty="0" smtClean="0"/>
              <a:t>Early stages (very promising)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5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Eco System</a:t>
            </a:r>
            <a:endParaRPr lang="en-US" dirty="0"/>
          </a:p>
        </p:txBody>
      </p:sp>
      <p:pic>
        <p:nvPicPr>
          <p:cNvPr id="5" name="Content Placeholder 4" descr="hadoop_ecosyste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33" r="-20533"/>
          <a:stretch>
            <a:fillRect/>
          </a:stretch>
        </p:blipFill>
        <p:spPr/>
      </p:pic>
      <p:sp>
        <p:nvSpPr>
          <p:cNvPr id="4" name="Rounded Rectangular Callout 3"/>
          <p:cNvSpPr/>
          <p:nvPr/>
        </p:nvSpPr>
        <p:spPr>
          <a:xfrm>
            <a:off x="6900939" y="2578364"/>
            <a:ext cx="1642135" cy="577246"/>
          </a:xfrm>
          <a:prstGeom prst="wedgeRoundRectCallout">
            <a:avLst>
              <a:gd name="adj1" fmla="val -59896"/>
              <a:gd name="adj2" fmla="val 78409"/>
              <a:gd name="adj3" fmla="val 16667"/>
            </a:avLst>
          </a:prstGeom>
          <a:solidFill>
            <a:srgbClr val="FEFC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Batch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16007" y="2578364"/>
            <a:ext cx="1642135" cy="667040"/>
          </a:xfrm>
          <a:prstGeom prst="wedgeRoundRectCallout">
            <a:avLst>
              <a:gd name="adj1" fmla="val 46354"/>
              <a:gd name="adj2" fmla="val 95454"/>
              <a:gd name="adj3" fmla="val 16667"/>
            </a:avLst>
          </a:prstGeom>
          <a:solidFill>
            <a:srgbClr val="FEFC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Real Time</a:t>
            </a:r>
          </a:p>
        </p:txBody>
      </p:sp>
    </p:spTree>
    <p:extLst>
      <p:ext uri="{BB962C8B-B14F-4D97-AF65-F5344CB8AC3E}">
        <p14:creationId xmlns:p14="http://schemas.microsoft.com/office/powerpoint/2010/main" val="75100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Job Server</a:t>
            </a:r>
            <a:endParaRPr lang="en-US" dirty="0"/>
          </a:p>
        </p:txBody>
      </p:sp>
      <p:pic>
        <p:nvPicPr>
          <p:cNvPr id="5" name="Content Placeholder 4" descr="spark-jobserv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2" b="-4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649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Job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sourced from </a:t>
            </a:r>
            <a:r>
              <a:rPr lang="en-US" dirty="0" err="1" smtClean="0"/>
              <a:t>Ooyala</a:t>
            </a:r>
            <a:endParaRPr lang="en-US" dirty="0" smtClean="0"/>
          </a:p>
          <a:p>
            <a:r>
              <a:rPr lang="en-US" dirty="0" smtClean="0"/>
              <a:t>‘Spark as a Service’ – simple REST interface to launch jobs</a:t>
            </a:r>
          </a:p>
          <a:p>
            <a:r>
              <a:rPr lang="en-US" dirty="0" smtClean="0"/>
              <a:t>Sub-second latency  !</a:t>
            </a:r>
          </a:p>
          <a:p>
            <a:r>
              <a:rPr lang="en-US" dirty="0" smtClean="0"/>
              <a:t>Pre-load jars for even faster </a:t>
            </a:r>
            <a:r>
              <a:rPr lang="en-US" dirty="0" err="1" smtClean="0"/>
              <a:t>spinup</a:t>
            </a:r>
            <a:endParaRPr lang="en-US" dirty="0" smtClean="0"/>
          </a:p>
          <a:p>
            <a:r>
              <a:rPr lang="en-US" dirty="0" smtClean="0"/>
              <a:t>Share cached RDDs across requests (</a:t>
            </a:r>
            <a:r>
              <a:rPr lang="en-US" dirty="0" err="1" smtClean="0"/>
              <a:t>NamedRDD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>
                <a:latin typeface="Andale Mono"/>
                <a:cs typeface="Andale Mono"/>
              </a:rPr>
              <a:t>App1 : </a:t>
            </a:r>
            <a:br>
              <a:rPr lang="en-US" dirty="0" smtClean="0">
                <a:latin typeface="Andale Mono"/>
                <a:cs typeface="Andale Mono"/>
              </a:rPr>
            </a:br>
            <a:r>
              <a:rPr lang="en-US" dirty="0" err="1" smtClean="0">
                <a:latin typeface="Andale Mono"/>
                <a:cs typeface="Andale Mono"/>
              </a:rPr>
              <a:t>ctx.saveRDD</a:t>
            </a:r>
            <a:r>
              <a:rPr lang="en-US" dirty="0" smtClean="0">
                <a:latin typeface="Andale Mono"/>
                <a:cs typeface="Andale Mono"/>
              </a:rPr>
              <a:t>(“</a:t>
            </a: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my cached </a:t>
            </a:r>
            <a:r>
              <a:rPr lang="en-US" dirty="0" err="1" smtClean="0">
                <a:solidFill>
                  <a:schemeClr val="tx2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rdd</a:t>
            </a:r>
            <a:r>
              <a:rPr lang="en-US" dirty="0" smtClean="0">
                <a:latin typeface="Andale Mono"/>
                <a:cs typeface="Andale Mono"/>
              </a:rPr>
              <a:t>”, rdd1)</a:t>
            </a:r>
          </a:p>
          <a:p>
            <a:pPr marL="0" indent="0">
              <a:buNone/>
            </a:pPr>
            <a:r>
              <a:rPr lang="en-US" dirty="0" smtClean="0">
                <a:latin typeface="Andale Mono"/>
                <a:cs typeface="Andale Mono"/>
              </a:rPr>
              <a:t>App2: </a:t>
            </a:r>
            <a:br>
              <a:rPr lang="en-US" dirty="0" smtClean="0">
                <a:latin typeface="Andale Mono"/>
                <a:cs typeface="Andale Mono"/>
              </a:rPr>
            </a:br>
            <a:r>
              <a:rPr lang="en-US" dirty="0" smtClean="0">
                <a:latin typeface="Andale Mono"/>
                <a:cs typeface="Andale Mono"/>
              </a:rPr>
              <a:t>RDD rdd2 = </a:t>
            </a:r>
            <a:r>
              <a:rPr lang="en-US" dirty="0" err="1" smtClean="0">
                <a:latin typeface="Andale Mono"/>
                <a:cs typeface="Andale Mono"/>
              </a:rPr>
              <a:t>ctx.loadRDD</a:t>
            </a:r>
            <a:r>
              <a:rPr lang="en-US" dirty="0" smtClean="0">
                <a:latin typeface="Andale Mono"/>
                <a:cs typeface="Andale Mono"/>
              </a:rPr>
              <a:t> (“</a:t>
            </a:r>
            <a:r>
              <a:rPr lang="en-US" dirty="0" smtClean="0">
                <a:solidFill>
                  <a:srgbClr val="B465BB"/>
                </a:solidFill>
                <a:latin typeface="Andale Mono"/>
                <a:cs typeface="Andale Mono"/>
              </a:rPr>
              <a:t>my cached </a:t>
            </a:r>
            <a:r>
              <a:rPr lang="en-US" dirty="0" err="1" smtClean="0">
                <a:solidFill>
                  <a:srgbClr val="B465BB"/>
                </a:solidFill>
                <a:latin typeface="Andale Mono"/>
                <a:cs typeface="Andale Mono"/>
              </a:rPr>
              <a:t>rdd</a:t>
            </a:r>
            <a:r>
              <a:rPr lang="en-US" dirty="0" smtClean="0">
                <a:latin typeface="Andale Mono"/>
                <a:cs typeface="Andale Mono"/>
              </a:rPr>
              <a:t>”)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>
                <a:hlinkClick r:id="rId2"/>
              </a:rPr>
              <a:t>https://github.com/spark-jobserver/spark-jobserver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Tachyon + Spark</a:t>
            </a:r>
            <a:endParaRPr lang="en-US" dirty="0"/>
          </a:p>
        </p:txBody>
      </p:sp>
      <p:pic>
        <p:nvPicPr>
          <p:cNvPr id="5" name="Content Placeholder 4" descr="tachy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r="-8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138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: New Big Data Applications With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2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Applications :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is done in batch mode (minutes / hours)</a:t>
            </a:r>
          </a:p>
          <a:p>
            <a:r>
              <a:rPr lang="en-US" dirty="0" smtClean="0"/>
              <a:t>Final results are stored in a real time data store like Cassandra / </a:t>
            </a:r>
            <a:r>
              <a:rPr lang="en-US" dirty="0" err="1" smtClean="0"/>
              <a:t>Hbase</a:t>
            </a:r>
            <a:endParaRPr lang="en-US" dirty="0" smtClean="0"/>
          </a:p>
          <a:p>
            <a:r>
              <a:rPr lang="en-US" dirty="0" smtClean="0"/>
              <a:t>These results are displayed in a dashboard / web UI</a:t>
            </a:r>
          </a:p>
          <a:p>
            <a:r>
              <a:rPr lang="en-US" dirty="0" smtClean="0"/>
              <a:t>Doing interactive analysis ???? </a:t>
            </a:r>
          </a:p>
          <a:p>
            <a:pPr lvl="1"/>
            <a:r>
              <a:rPr lang="en-US" dirty="0" smtClean="0"/>
              <a:t>Need special BI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Spark…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data set (Giga bytes) from S3 and cache it (one time)</a:t>
            </a:r>
          </a:p>
          <a:p>
            <a:r>
              <a:rPr lang="en-US" dirty="0" smtClean="0"/>
              <a:t>Super fast (sub-seconds) queries to data</a:t>
            </a:r>
          </a:p>
          <a:p>
            <a:r>
              <a:rPr lang="en-US" dirty="0" smtClean="0"/>
              <a:t>Response time : seconds  (just like a web app !)</a:t>
            </a:r>
          </a:p>
          <a:p>
            <a:endParaRPr lang="en-US" dirty="0"/>
          </a:p>
        </p:txBody>
      </p:sp>
      <p:pic>
        <p:nvPicPr>
          <p:cNvPr id="5" name="Picture 4" descr="proces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05" y="2971800"/>
            <a:ext cx="6183747" cy="28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3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sophisticated apps !</a:t>
            </a:r>
          </a:p>
          <a:p>
            <a:r>
              <a:rPr lang="en-US" dirty="0" smtClean="0"/>
              <a:t>Web-response-time  (few seconds) !!</a:t>
            </a:r>
          </a:p>
          <a:p>
            <a:r>
              <a:rPr lang="en-US" dirty="0" smtClean="0"/>
              <a:t>In-depth analytics</a:t>
            </a:r>
          </a:p>
          <a:p>
            <a:pPr lvl="1"/>
            <a:r>
              <a:rPr lang="en-US" dirty="0" smtClean="0"/>
              <a:t>Leverage existing libraries in Java / </a:t>
            </a:r>
            <a:r>
              <a:rPr lang="en-US" dirty="0" err="1" smtClean="0"/>
              <a:t>Scala</a:t>
            </a:r>
            <a:r>
              <a:rPr lang="en-US" dirty="0" smtClean="0"/>
              <a:t> / Python</a:t>
            </a:r>
          </a:p>
          <a:p>
            <a:r>
              <a:rPr lang="en-US" dirty="0" smtClean="0"/>
              <a:t>‘data analytics as a service’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4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Number Placeholder 4"/>
          <p:cNvSpPr txBox="1">
            <a:spLocks noGrp="1"/>
          </p:cNvSpPr>
          <p:nvPr/>
        </p:nvSpPr>
        <p:spPr bwMode="white">
          <a:xfrm>
            <a:off x="8835629" y="6415089"/>
            <a:ext cx="49303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fld id="{C73A46F4-B108-DA4D-84DD-AF322124C16C}" type="slidenum">
              <a:rPr lang="en-US" sz="1000" smtClean="0">
                <a:solidFill>
                  <a:srgbClr val="FFFFFF"/>
                </a:solidFill>
                <a:ea typeface="Osaka" charset="0"/>
                <a:cs typeface="Osaka" charset="0"/>
              </a:rPr>
              <a:pPr algn="r">
                <a:lnSpc>
                  <a:spcPct val="90000"/>
                </a:lnSpc>
                <a:spcBef>
                  <a:spcPct val="20000"/>
                </a:spcBef>
                <a:buFontTx/>
                <a:buChar char="•"/>
              </a:pPr>
              <a:t>57</a:t>
            </a:fld>
            <a:endParaRPr lang="en-US" sz="1000" smtClean="0">
              <a:solidFill>
                <a:srgbClr val="FFFFFF"/>
              </a:solidFill>
              <a:ea typeface="Osaka" charset="0"/>
              <a:cs typeface="Osaka" charset="0"/>
            </a:endParaRPr>
          </a:p>
        </p:txBody>
      </p:sp>
      <p:grpSp>
        <p:nvGrpSpPr>
          <p:cNvPr id="47108" name="Group 12"/>
          <p:cNvGrpSpPr>
            <a:grpSpLocks/>
          </p:cNvGrpSpPr>
          <p:nvPr/>
        </p:nvGrpSpPr>
        <p:grpSpPr bwMode="auto">
          <a:xfrm>
            <a:off x="2016086" y="3313115"/>
            <a:ext cx="5503148" cy="1909763"/>
            <a:chOff x="990" y="2183"/>
            <a:chExt cx="3382" cy="1203"/>
          </a:xfrm>
        </p:grpSpPr>
        <p:sp>
          <p:nvSpPr>
            <p:cNvPr id="47113" name="TextBox 11"/>
            <p:cNvSpPr txBox="1">
              <a:spLocks noChangeArrowheads="1"/>
            </p:cNvSpPr>
            <p:nvPr/>
          </p:nvSpPr>
          <p:spPr bwMode="auto">
            <a:xfrm>
              <a:off x="990" y="2183"/>
              <a:ext cx="338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2800" dirty="0" err="1" smtClean="0">
                  <a:solidFill>
                    <a:srgbClr val="000000"/>
                  </a:solidFill>
                  <a:ea typeface="Osaka" charset="0"/>
                  <a:cs typeface="Osaka" charset="0"/>
                </a:rPr>
                <a:t>www.synerzip.com</a:t>
              </a:r>
              <a:endParaRPr lang="en-US" sz="2800" dirty="0" smtClean="0">
                <a:solidFill>
                  <a:srgbClr val="000000"/>
                </a:solidFill>
                <a:ea typeface="Osaka" charset="0"/>
                <a:cs typeface="Osaka" charset="0"/>
              </a:endParaRPr>
            </a:p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2800" dirty="0" err="1" smtClean="0">
                  <a:solidFill>
                    <a:srgbClr val="000000"/>
                  </a:solidFill>
                  <a:ea typeface="Osaka" charset="0"/>
                  <a:cs typeface="Osaka" charset="0"/>
                </a:rPr>
                <a:t>Ashish</a:t>
              </a:r>
              <a:r>
                <a:rPr lang="en-US" sz="2800" dirty="0" smtClean="0">
                  <a:solidFill>
                    <a:srgbClr val="000000"/>
                  </a:solidFill>
                  <a:ea typeface="Osaka" charset="0"/>
                  <a:cs typeface="Osaka" charset="0"/>
                </a:rPr>
                <a:t> </a:t>
              </a:r>
              <a:r>
                <a:rPr lang="en-US" sz="2800" dirty="0" err="1" smtClean="0">
                  <a:solidFill>
                    <a:srgbClr val="000000"/>
                  </a:solidFill>
                  <a:ea typeface="Osaka" charset="0"/>
                  <a:cs typeface="Osaka" charset="0"/>
                </a:rPr>
                <a:t>Shanker</a:t>
              </a:r>
              <a:endParaRPr lang="en-US" sz="2800" dirty="0" smtClean="0">
                <a:solidFill>
                  <a:srgbClr val="000000"/>
                </a:solidFill>
                <a:ea typeface="Osaka" charset="0"/>
                <a:cs typeface="Osaka" charset="0"/>
              </a:endParaRPr>
            </a:p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2800" dirty="0" err="1" smtClean="0">
                  <a:solidFill>
                    <a:srgbClr val="000000"/>
                  </a:solidFill>
                  <a:ea typeface="Osaka" charset="0"/>
                  <a:cs typeface="Osaka" charset="0"/>
                </a:rPr>
                <a:t>Ashish.Shanker@</a:t>
              </a:r>
              <a:r>
                <a:rPr lang="en-US" sz="2800" dirty="0" err="1" smtClean="0">
                  <a:solidFill>
                    <a:srgbClr val="000000"/>
                  </a:solidFill>
                  <a:ea typeface="Osaka" charset="0"/>
                  <a:cs typeface="Osaka" charset="0"/>
                </a:rPr>
                <a:t>synerzip.com</a:t>
              </a:r>
              <a:endParaRPr lang="en-US" sz="2800" dirty="0" smtClean="0">
                <a:solidFill>
                  <a:srgbClr val="000000"/>
                </a:solidFill>
                <a:ea typeface="Osaka" charset="0"/>
                <a:cs typeface="Osaka" charset="0"/>
              </a:endParaRPr>
            </a:p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en-US" sz="2800" dirty="0" smtClean="0">
                  <a:solidFill>
                    <a:srgbClr val="000000"/>
                  </a:solidFill>
                  <a:ea typeface="Osaka" charset="0"/>
                  <a:cs typeface="Osaka" charset="0"/>
                </a:rPr>
                <a:t>469.374.0500 </a:t>
              </a:r>
            </a:p>
          </p:txBody>
        </p:sp>
        <p:sp>
          <p:nvSpPr>
            <p:cNvPr id="47114" name="TextBox 13"/>
            <p:cNvSpPr txBox="1">
              <a:spLocks noChangeArrowheads="1"/>
            </p:cNvSpPr>
            <p:nvPr/>
          </p:nvSpPr>
          <p:spPr bwMode="auto">
            <a:xfrm>
              <a:off x="2814" y="2447"/>
              <a:ext cx="11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endParaRPr lang="en-US" smtClean="0">
                <a:solidFill>
                  <a:srgbClr val="000000"/>
                </a:solidFill>
                <a:ea typeface="Osaka" charset="0"/>
                <a:cs typeface="Osaka" charset="0"/>
              </a:endParaRPr>
            </a:p>
          </p:txBody>
        </p:sp>
      </p:grpSp>
      <p:pic>
        <p:nvPicPr>
          <p:cNvPr id="47110" name="Picture 1" descr="Synerzip-Logo-V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676401"/>
            <a:ext cx="702945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20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15" y="0"/>
            <a:ext cx="9138285" cy="1066800"/>
          </a:xfrm>
          <a:noFill/>
        </p:spPr>
        <p:txBody>
          <a:bodyPr/>
          <a:lstStyle/>
          <a:p>
            <a:r>
              <a:rPr lang="en-US" sz="4400" dirty="0" smtClean="0">
                <a:solidFill>
                  <a:schemeClr val="bg2"/>
                </a:solidFill>
                <a:latin typeface="+mn-lt"/>
              </a:rPr>
              <a:t>Synerzip in a Nutshell</a:t>
            </a:r>
            <a:endParaRPr lang="en-US" sz="44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143000"/>
            <a:ext cx="9182100" cy="5257800"/>
          </a:xfrm>
          <a:noFill/>
        </p:spPr>
        <p:txBody>
          <a:bodyPr/>
          <a:lstStyle/>
          <a:p>
            <a:r>
              <a:rPr lang="en-US" sz="2000" dirty="0" smtClean="0"/>
              <a:t>Software product development </a:t>
            </a:r>
            <a:r>
              <a:rPr lang="en-US" sz="2000" b="1" i="1" dirty="0" smtClean="0"/>
              <a:t>partner</a:t>
            </a:r>
            <a:r>
              <a:rPr lang="en-US" sz="2000" dirty="0" smtClean="0"/>
              <a:t> for small/mid-sized technology companies</a:t>
            </a:r>
          </a:p>
          <a:p>
            <a:pPr marL="1238250" lvl="2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1800" dirty="0"/>
              <a:t>Exclusive focus on small/mid-sized technology companies, typically venture-backed companies in growth phase</a:t>
            </a:r>
          </a:p>
          <a:p>
            <a:pPr marL="1238250" lvl="2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1800" dirty="0"/>
              <a:t>By definition, all Synerzip work is the IP of its respective clients</a:t>
            </a:r>
          </a:p>
          <a:p>
            <a:pPr marL="1238250" lvl="2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1800" dirty="0"/>
              <a:t>Deep experience in full SDLC – design, </a:t>
            </a:r>
            <a:r>
              <a:rPr lang="en-US" sz="1800" dirty="0" err="1"/>
              <a:t>dev</a:t>
            </a:r>
            <a:r>
              <a:rPr lang="en-US" sz="1800" dirty="0"/>
              <a:t>, QA/testing, </a:t>
            </a:r>
            <a:r>
              <a:rPr lang="en-US" sz="1800" dirty="0" smtClean="0"/>
              <a:t>deployment</a:t>
            </a:r>
          </a:p>
          <a:p>
            <a:pPr marL="552450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000" dirty="0"/>
              <a:t>Dedicated team of </a:t>
            </a:r>
            <a:r>
              <a:rPr lang="en-US" sz="2000" b="1" i="1" dirty="0"/>
              <a:t>high caliber</a:t>
            </a:r>
            <a:r>
              <a:rPr lang="en-US" sz="2000" i="1" dirty="0"/>
              <a:t> </a:t>
            </a:r>
            <a:r>
              <a:rPr lang="en-US" sz="2000" dirty="0"/>
              <a:t>software professionals for each client</a:t>
            </a:r>
          </a:p>
          <a:p>
            <a:pPr marL="1238250" lvl="2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1800" dirty="0" smtClean="0"/>
              <a:t>Seamlessly extends client’s local team offering full transparency</a:t>
            </a:r>
          </a:p>
          <a:p>
            <a:pPr marL="1238250" lvl="2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1800" dirty="0" smtClean="0"/>
              <a:t>Stable teams with very low turn-over</a:t>
            </a:r>
          </a:p>
          <a:p>
            <a:pPr marL="1238250" lvl="2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1800" dirty="0" smtClean="0"/>
              <a:t>NOT just “staff augmentation, but provide full management support</a:t>
            </a:r>
          </a:p>
          <a:p>
            <a:pPr marL="552450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000" dirty="0" smtClean="0"/>
              <a:t>Actually </a:t>
            </a:r>
            <a:r>
              <a:rPr lang="en-US" sz="2000" b="1" i="1" dirty="0" smtClean="0"/>
              <a:t>reduces risk </a:t>
            </a:r>
            <a:r>
              <a:rPr lang="en-US" sz="2000" dirty="0" smtClean="0"/>
              <a:t>of development/delivery</a:t>
            </a:r>
          </a:p>
          <a:p>
            <a:pPr marL="1238250" lvl="2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1800" dirty="0" smtClean="0"/>
              <a:t>Experienced team – uses appropriate level of engineering discipline</a:t>
            </a:r>
          </a:p>
          <a:p>
            <a:pPr marL="1238250" lvl="2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1800" dirty="0" smtClean="0"/>
              <a:t>Practices Agile development – responsive yet disciplined</a:t>
            </a:r>
          </a:p>
          <a:p>
            <a:pPr marL="552450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000" b="1" i="1" dirty="0" smtClean="0"/>
              <a:t>Reduces cost </a:t>
            </a:r>
            <a:r>
              <a:rPr lang="en-US" sz="2000" dirty="0" smtClean="0"/>
              <a:t>– dual-site team, 50% cost advantage</a:t>
            </a:r>
          </a:p>
          <a:p>
            <a:pPr marL="552450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sz="2000" dirty="0" smtClean="0"/>
              <a:t>Offers long-term </a:t>
            </a:r>
            <a:r>
              <a:rPr lang="en-US" sz="2000" b="1" i="1" dirty="0" smtClean="0"/>
              <a:t>flexibility</a:t>
            </a:r>
            <a:r>
              <a:rPr lang="en-US" sz="2000" dirty="0" smtClean="0"/>
              <a:t> – allows (facilitates) taking offshore team captive – aka “BOT” option</a:t>
            </a:r>
          </a:p>
          <a:p>
            <a:pPr marL="1238250" lvl="2" indent="-381000" eaLnBrk="1" hangingPunct="1">
              <a:lnSpc>
                <a:spcPct val="90000"/>
              </a:lnSpc>
              <a:buClr>
                <a:schemeClr val="accent2"/>
              </a:buClr>
              <a:defRPr/>
            </a:pPr>
            <a:endParaRPr lang="en-US" sz="1800" dirty="0" smtClean="0"/>
          </a:p>
          <a:p>
            <a:pPr marL="1238250" lvl="2" indent="-381000"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lvl="1"/>
            <a:endParaRPr lang="en-US" sz="2000" dirty="0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7185660" y="6315075"/>
            <a:ext cx="218694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1400" smtClean="0">
              <a:solidFill>
                <a:srgbClr val="000000"/>
              </a:solidFill>
              <a:ea typeface="Osaka" charset="0"/>
              <a:cs typeface="Osak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717030" y="6248400"/>
            <a:ext cx="218694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CD6E12-824A-4E3F-ADE0-10D0B83560B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82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6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-1" y="0"/>
            <a:ext cx="9317575" cy="914400"/>
          </a:xfrm>
          <a:solidFill>
            <a:srgbClr val="FFFFFF"/>
          </a:solidFill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chemeClr val="bg2"/>
                </a:solidFill>
                <a:latin typeface="Arial" charset="0"/>
              </a:rPr>
              <a:t>Synerzip Clients</a:t>
            </a:r>
            <a:endParaRPr lang="en-US" sz="4400" dirty="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48134" name="Picture 7" descr="fxks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29" r="8333"/>
          <a:stretch>
            <a:fillRect/>
          </a:stretch>
        </p:blipFill>
        <p:spPr bwMode="auto">
          <a:xfrm>
            <a:off x="3241084" y="1033409"/>
            <a:ext cx="1578680" cy="48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DX 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75" y="5742134"/>
            <a:ext cx="781995" cy="762922"/>
          </a:xfrm>
          <a:prstGeom prst="rect">
            <a:avLst/>
          </a:prstGeom>
        </p:spPr>
      </p:pic>
      <p:pic>
        <p:nvPicPr>
          <p:cNvPr id="29" name="Picture 28" descr="prezi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99" y="5177331"/>
            <a:ext cx="1165685" cy="652504"/>
          </a:xfrm>
          <a:prstGeom prst="rect">
            <a:avLst/>
          </a:prstGeom>
        </p:spPr>
      </p:pic>
      <p:pic>
        <p:nvPicPr>
          <p:cNvPr id="13" name="Picture 12" descr="goog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00" y="3450094"/>
            <a:ext cx="1471022" cy="558052"/>
          </a:xfrm>
          <a:prstGeom prst="rect">
            <a:avLst/>
          </a:prstGeom>
        </p:spPr>
      </p:pic>
      <p:pic>
        <p:nvPicPr>
          <p:cNvPr id="9" name="Picture 8" descr="Core-concept-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70" y="4403921"/>
            <a:ext cx="1460238" cy="536966"/>
          </a:xfrm>
          <a:prstGeom prst="rect">
            <a:avLst/>
          </a:prstGeom>
        </p:spPr>
      </p:pic>
      <p:pic>
        <p:nvPicPr>
          <p:cNvPr id="48129" name="Picture 2" descr="itko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8491" r="20689" b="18114"/>
          <a:stretch>
            <a:fillRect/>
          </a:stretch>
        </p:blipFill>
        <p:spPr bwMode="auto">
          <a:xfrm>
            <a:off x="212121" y="1527148"/>
            <a:ext cx="954545" cy="37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3" descr="skywi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9091"/>
          <a:stretch>
            <a:fillRect/>
          </a:stretch>
        </p:blipFill>
        <p:spPr bwMode="auto">
          <a:xfrm>
            <a:off x="2863634" y="2493530"/>
            <a:ext cx="1007574" cy="46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4" descr="unwired_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77" b="31100"/>
          <a:stretch>
            <a:fillRect/>
          </a:stretch>
        </p:blipFill>
        <p:spPr bwMode="auto">
          <a:xfrm>
            <a:off x="5117419" y="4265227"/>
            <a:ext cx="1246211" cy="21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5" descr="mediaCart_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5" r="1888" b="32108"/>
          <a:stretch>
            <a:fillRect/>
          </a:stretch>
        </p:blipFill>
        <p:spPr bwMode="auto">
          <a:xfrm>
            <a:off x="2969694" y="1580835"/>
            <a:ext cx="1378786" cy="21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6" descr="barfly_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6000" r="20000" b="12000"/>
          <a:stretch>
            <a:fillRect/>
          </a:stretch>
        </p:blipFill>
        <p:spPr bwMode="auto">
          <a:xfrm>
            <a:off x="0" y="2010339"/>
            <a:ext cx="742424" cy="48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8" descr="Gimmal_Group_Inc_logo_2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21239" r="7895" b="22124"/>
          <a:stretch>
            <a:fillRect/>
          </a:stretch>
        </p:blipFill>
        <p:spPr bwMode="auto">
          <a:xfrm>
            <a:off x="3234845" y="3620974"/>
            <a:ext cx="1537877" cy="3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10" descr="DEP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6223"/>
            <a:ext cx="1272726" cy="28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Picture 11" descr="CAP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38" y="4104163"/>
            <a:ext cx="1696967" cy="5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Picture 12" descr="untitled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56" y="2493530"/>
            <a:ext cx="1537877" cy="33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Picture 14" descr="servient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44" y="4533668"/>
            <a:ext cx="901515" cy="32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1" name="Picture 16" descr="logo_black_147x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1" y="4372603"/>
            <a:ext cx="1219696" cy="31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2" name="Picture 17" descr="Yagna iQ - Grow with Knowledge">
            <a:hlinkClick r:id="rId20"/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9413"/>
            <a:ext cx="1392044" cy="39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3" name="Picture 18" descr="COlogo">
            <a:hlinkClick r:id="rId22"/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43"/>
          <a:stretch>
            <a:fillRect/>
          </a:stretch>
        </p:blipFill>
        <p:spPr bwMode="auto">
          <a:xfrm>
            <a:off x="106061" y="3030408"/>
            <a:ext cx="1007574" cy="28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4" name="Picture 19" descr="credant_logo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3"/>
          <a:stretch>
            <a:fillRect/>
          </a:stretch>
        </p:blipFill>
        <p:spPr bwMode="auto">
          <a:xfrm>
            <a:off x="1803029" y="1902963"/>
            <a:ext cx="1378786" cy="56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5" name="Picture 20" descr="AwardLogo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r="4762"/>
          <a:stretch>
            <a:fillRect/>
          </a:stretch>
        </p:blipFill>
        <p:spPr bwMode="auto">
          <a:xfrm>
            <a:off x="2121210" y="3889414"/>
            <a:ext cx="1007574" cy="3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6" name="Picture 2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57"/>
          <a:stretch>
            <a:fillRect/>
          </a:stretch>
        </p:blipFill>
        <p:spPr bwMode="auto">
          <a:xfrm>
            <a:off x="3181815" y="1902964"/>
            <a:ext cx="1060604" cy="33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21" descr="Pavilion_logo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" y="2675844"/>
            <a:ext cx="1113635" cy="27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8" name="Picture 23" descr="logo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 b="25333"/>
          <a:stretch>
            <a:fillRect/>
          </a:stretch>
        </p:blipFill>
        <p:spPr bwMode="auto">
          <a:xfrm>
            <a:off x="0" y="1043958"/>
            <a:ext cx="1696967" cy="42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9" name="Picture 24" descr="Logo">
            <a:hlinkClick r:id="rId29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936" y="3996788"/>
            <a:ext cx="848485" cy="62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50" name="Group 25"/>
          <p:cNvGrpSpPr>
            <a:grpSpLocks/>
          </p:cNvGrpSpPr>
          <p:nvPr/>
        </p:nvGrpSpPr>
        <p:grpSpPr bwMode="auto">
          <a:xfrm>
            <a:off x="4560602" y="3030407"/>
            <a:ext cx="1657195" cy="697942"/>
            <a:chOff x="1680" y="3168"/>
            <a:chExt cx="1540" cy="672"/>
          </a:xfrm>
        </p:grpSpPr>
        <p:pic>
          <p:nvPicPr>
            <p:cNvPr id="48175" name="Picture 26" descr="menu-main_01">
              <a:hlinkClick r:id="rId31"/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3168"/>
              <a:ext cx="864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76" name="Picture 27" descr="menu-main_02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912"/>
            <a:stretch>
              <a:fillRect/>
            </a:stretch>
          </p:blipFill>
          <p:spPr bwMode="auto">
            <a:xfrm>
              <a:off x="1680" y="3654"/>
              <a:ext cx="1540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151" name="Picture 28" descr="fd2s">
            <a:hlinkClick r:id="rId34" tooltip="home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37" y="2923032"/>
            <a:ext cx="583333" cy="59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2" name="Picture 29" descr="header_logoclick">
            <a:hlinkClick r:id="rId36"/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98" y="3782037"/>
            <a:ext cx="477273" cy="45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3" name="Picture 30" descr="The Broadlane Logo">
            <a:hlinkClick r:id="rId38"/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9" t="26422" r="19231" b="20734"/>
          <a:stretch>
            <a:fillRect/>
          </a:stretch>
        </p:blipFill>
        <p:spPr bwMode="auto">
          <a:xfrm>
            <a:off x="5409086" y="2439842"/>
            <a:ext cx="954545" cy="32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4" name="Picture 31" descr="Web-based Church Software from Fellowship Technologies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 b="4636"/>
          <a:stretch>
            <a:fillRect/>
          </a:stretch>
        </p:blipFill>
        <p:spPr bwMode="auto">
          <a:xfrm>
            <a:off x="1060605" y="2869344"/>
            <a:ext cx="1060604" cy="48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5" name="Picture 32" descr="arcOne_logo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1" b="25829"/>
          <a:stretch>
            <a:fillRect/>
          </a:stretch>
        </p:blipFill>
        <p:spPr bwMode="auto">
          <a:xfrm>
            <a:off x="5462116" y="2064027"/>
            <a:ext cx="901515" cy="26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6" name="Picture 33" descr="Neofirma">
            <a:hlinkClick r:id="rId42" tooltip="Neofirma"/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21" y="1795586"/>
            <a:ext cx="1060604" cy="46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7" name="Picture 34" descr="logo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" r="75951" b="8218"/>
          <a:stretch>
            <a:fillRect/>
          </a:stretch>
        </p:blipFill>
        <p:spPr bwMode="auto">
          <a:xfrm>
            <a:off x="742424" y="1956650"/>
            <a:ext cx="1007574" cy="53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8" name="Picture 35" descr="smlogo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98" y="1043957"/>
            <a:ext cx="1378786" cy="45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9" name="Picture 36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934" y="3835725"/>
            <a:ext cx="477273" cy="34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0" name="Picture 37" descr="SevaYatra">
            <a:hlinkClick r:id="rId47"/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88" y="4403922"/>
            <a:ext cx="954545" cy="3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1" name="Picture 39" descr="coreConcept_logo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xfrm>
            <a:off x="4507572" y="2171403"/>
            <a:ext cx="763415" cy="48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2" name="Picture 40" descr="Quick-office-logo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4" r="5486" b="22581"/>
          <a:stretch>
            <a:fillRect/>
          </a:stretch>
        </p:blipFill>
        <p:spPr bwMode="auto">
          <a:xfrm>
            <a:off x="1272727" y="1527148"/>
            <a:ext cx="1484847" cy="37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3" name="Picture 41" descr="provalogo01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71" y="3030408"/>
            <a:ext cx="1007574" cy="3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4" name="Picture 42" descr="eGistics-logo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29906" r="5714" b="32710"/>
          <a:stretch>
            <a:fillRect/>
          </a:stretch>
        </p:blipFill>
        <p:spPr bwMode="auto">
          <a:xfrm>
            <a:off x="3924239" y="2761969"/>
            <a:ext cx="1643938" cy="26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5" name="Picture 43" descr="logo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452" y="3996788"/>
            <a:ext cx="795454" cy="44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6" name="Picture 2" descr="FuelQuest: Optimize. Comply. Lead.">
            <a:hlinkClick r:id="rId54" tooltip="FuelQuest"/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33" y="1527148"/>
            <a:ext cx="1534563" cy="3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7" name="Picture 4" descr="logo">
            <a:hlinkClick r:id="rId56"/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96" y="1072496"/>
            <a:ext cx="1245106" cy="30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8" name="Picture 12" descr="CoreTrace">
            <a:hlinkClick r:id="rId58"/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36000"/>
          <a:stretch>
            <a:fillRect/>
          </a:stretch>
        </p:blipFill>
        <p:spPr bwMode="auto">
          <a:xfrm>
            <a:off x="3393936" y="2332465"/>
            <a:ext cx="1060604" cy="21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9" name="Picture 26" descr="HPS Healthcare Payment Specialists">
            <a:hlinkClick r:id="rId60"/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17" y="3567286"/>
            <a:ext cx="1797505" cy="37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70" name="Picture 28" descr="SOURCECORP">
            <a:hlinkClick r:id="rId62"/>
          </p:cNvPr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875" y="2976719"/>
            <a:ext cx="667297" cy="53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71" name="Picture 48"/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2" t="11613" r="65410" b="82091"/>
          <a:stretch>
            <a:fillRect/>
          </a:stretch>
        </p:blipFill>
        <p:spPr bwMode="auto">
          <a:xfrm>
            <a:off x="3977268" y="3245158"/>
            <a:ext cx="914772" cy="28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phaDominche.png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" y="4762959"/>
            <a:ext cx="2391248" cy="371022"/>
          </a:xfrm>
          <a:prstGeom prst="rect">
            <a:avLst/>
          </a:prstGeom>
        </p:spPr>
      </p:pic>
      <p:pic>
        <p:nvPicPr>
          <p:cNvPr id="4" name="Picture 3" descr="Cambridge Education Logo.png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67" y="985107"/>
            <a:ext cx="1313733" cy="449047"/>
          </a:xfrm>
          <a:prstGeom prst="rect">
            <a:avLst/>
          </a:prstGeom>
        </p:spPr>
      </p:pic>
      <p:pic>
        <p:nvPicPr>
          <p:cNvPr id="5" name="Picture 4" descr="Centric_Software_Logo_2014TM_600ppi_6inch_BLACK.png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35" y="1568828"/>
            <a:ext cx="2372983" cy="226760"/>
          </a:xfrm>
          <a:prstGeom prst="rect">
            <a:avLst/>
          </a:prstGeom>
        </p:spPr>
      </p:pic>
      <p:pic>
        <p:nvPicPr>
          <p:cNvPr id="6" name="Picture 5" descr="chaione-logo.png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07" y="4731123"/>
            <a:ext cx="1472406" cy="310247"/>
          </a:xfrm>
          <a:prstGeom prst="rect">
            <a:avLst/>
          </a:prstGeom>
        </p:spPr>
      </p:pic>
      <p:pic>
        <p:nvPicPr>
          <p:cNvPr id="7" name="Picture 6" descr="CLEO Logo.png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82" y="991667"/>
            <a:ext cx="999996" cy="436673"/>
          </a:xfrm>
          <a:prstGeom prst="rect">
            <a:avLst/>
          </a:prstGeom>
        </p:spPr>
      </p:pic>
      <p:pic>
        <p:nvPicPr>
          <p:cNvPr id="8" name="Picture 7" descr="Clockwork Logo.png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94" y="1963682"/>
            <a:ext cx="1912638" cy="368785"/>
          </a:xfrm>
          <a:prstGeom prst="rect">
            <a:avLst/>
          </a:prstGeom>
        </p:spPr>
      </p:pic>
      <p:pic>
        <p:nvPicPr>
          <p:cNvPr id="10" name="Picture 9" descr="curantis solutions.jpeg"/>
          <p:cNvPicPr>
            <a:picLocks noChangeAspect="1"/>
          </p:cNvPicPr>
          <p:nvPr/>
        </p:nvPicPr>
        <p:blipFill rotWithShape="1"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20" b="36135"/>
          <a:stretch/>
        </p:blipFill>
        <p:spPr>
          <a:xfrm>
            <a:off x="3955173" y="4940888"/>
            <a:ext cx="1962120" cy="562694"/>
          </a:xfrm>
          <a:prstGeom prst="rect">
            <a:avLst/>
          </a:prstGeom>
        </p:spPr>
      </p:pic>
      <p:pic>
        <p:nvPicPr>
          <p:cNvPr id="11" name="Picture 10" descr="DigiWorks Logo.png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89" y="2402414"/>
            <a:ext cx="2313729" cy="424907"/>
          </a:xfrm>
          <a:prstGeom prst="rect">
            <a:avLst/>
          </a:prstGeom>
        </p:spPr>
      </p:pic>
      <p:pic>
        <p:nvPicPr>
          <p:cNvPr id="12" name="Picture 11" descr="Vistalogo - EFG Logo.JPG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36" y="2717412"/>
            <a:ext cx="1157392" cy="732683"/>
          </a:xfrm>
          <a:prstGeom prst="rect">
            <a:avLst/>
          </a:prstGeom>
        </p:spPr>
      </p:pic>
      <p:pic>
        <p:nvPicPr>
          <p:cNvPr id="14" name="Picture 13" descr="ExamSoft.png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05" y="3946543"/>
            <a:ext cx="1960657" cy="499881"/>
          </a:xfrm>
          <a:prstGeom prst="rect">
            <a:avLst/>
          </a:prstGeom>
        </p:spPr>
      </p:pic>
      <p:pic>
        <p:nvPicPr>
          <p:cNvPr id="15" name="Picture 14" descr="financialengines Logo.jpg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" y="5142043"/>
            <a:ext cx="1488687" cy="530840"/>
          </a:xfrm>
          <a:prstGeom prst="rect">
            <a:avLst/>
          </a:prstGeom>
        </p:spPr>
      </p:pic>
      <p:pic>
        <p:nvPicPr>
          <p:cNvPr id="16" name="Picture 15" descr="ForUs.png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70" y="2949034"/>
            <a:ext cx="997829" cy="584697"/>
          </a:xfrm>
          <a:prstGeom prst="rect">
            <a:avLst/>
          </a:prstGeom>
        </p:spPr>
      </p:pic>
      <p:pic>
        <p:nvPicPr>
          <p:cNvPr id="17" name="Picture 16" descr="invodo Logo.png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292" y="4860268"/>
            <a:ext cx="1493013" cy="434252"/>
          </a:xfrm>
          <a:prstGeom prst="rect">
            <a:avLst/>
          </a:prstGeom>
        </p:spPr>
      </p:pic>
      <p:pic>
        <p:nvPicPr>
          <p:cNvPr id="18" name="Picture 17" descr="Kinnser Logo.png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81" y="4353913"/>
            <a:ext cx="1667104" cy="596629"/>
          </a:xfrm>
          <a:prstGeom prst="rect">
            <a:avLst/>
          </a:prstGeom>
        </p:spPr>
      </p:pic>
      <p:pic>
        <p:nvPicPr>
          <p:cNvPr id="19" name="Picture 18" descr="halliburton-logo.png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75" y="5130422"/>
            <a:ext cx="2447593" cy="307045"/>
          </a:xfrm>
          <a:prstGeom prst="rect">
            <a:avLst/>
          </a:prstGeom>
        </p:spPr>
      </p:pic>
      <p:pic>
        <p:nvPicPr>
          <p:cNvPr id="20" name="Picture 19" descr="loven-logo.png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8" y="5677607"/>
            <a:ext cx="1271337" cy="411065"/>
          </a:xfrm>
          <a:prstGeom prst="rect">
            <a:avLst/>
          </a:prstGeom>
        </p:spPr>
      </p:pic>
      <p:pic>
        <p:nvPicPr>
          <p:cNvPr id="21" name="Picture 20" descr="MCN Healthcare Logo.JPG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35" y="3560429"/>
            <a:ext cx="1080195" cy="439585"/>
          </a:xfrm>
          <a:prstGeom prst="rect">
            <a:avLst/>
          </a:prstGeom>
        </p:spPr>
      </p:pic>
      <p:pic>
        <p:nvPicPr>
          <p:cNvPr id="22" name="Picture 21" descr="memoryScience.png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75" y="5502567"/>
            <a:ext cx="624875" cy="550342"/>
          </a:xfrm>
          <a:prstGeom prst="rect">
            <a:avLst/>
          </a:prstGeom>
        </p:spPr>
      </p:pic>
      <p:pic>
        <p:nvPicPr>
          <p:cNvPr id="24" name="Picture 23" descr="Metal-Networks-Logo-v2---stacked.png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539" y="4940889"/>
            <a:ext cx="1261079" cy="380497"/>
          </a:xfrm>
          <a:prstGeom prst="rect">
            <a:avLst/>
          </a:prstGeom>
        </p:spPr>
      </p:pic>
      <p:pic>
        <p:nvPicPr>
          <p:cNvPr id="25" name="Picture 24" descr="nexdefense.jpg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68" y="5437467"/>
            <a:ext cx="1612243" cy="592863"/>
          </a:xfrm>
          <a:prstGeom prst="rect">
            <a:avLst/>
          </a:prstGeom>
        </p:spPr>
      </p:pic>
      <p:pic>
        <p:nvPicPr>
          <p:cNvPr id="26" name="Picture 25" descr="OpenSilo Logo.png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60" y="5497769"/>
            <a:ext cx="1482017" cy="392382"/>
          </a:xfrm>
          <a:prstGeom prst="rect">
            <a:avLst/>
          </a:prstGeom>
        </p:spPr>
      </p:pic>
      <p:pic>
        <p:nvPicPr>
          <p:cNvPr id="28" name="Picture 27" descr="people admin logo.png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60" y="5916843"/>
            <a:ext cx="1022166" cy="171829"/>
          </a:xfrm>
          <a:prstGeom prst="rect">
            <a:avLst/>
          </a:prstGeom>
        </p:spPr>
      </p:pic>
      <p:pic>
        <p:nvPicPr>
          <p:cNvPr id="30" name="Picture 29" descr="prodagio.jpg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31" y="5705357"/>
            <a:ext cx="1360384" cy="500248"/>
          </a:xfrm>
          <a:prstGeom prst="rect">
            <a:avLst/>
          </a:prstGeom>
        </p:spPr>
      </p:pic>
      <p:pic>
        <p:nvPicPr>
          <p:cNvPr id="31" name="Picture 30" descr="QuantumSpatialLogo.png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85" y="5324675"/>
            <a:ext cx="1226528" cy="380682"/>
          </a:xfrm>
          <a:prstGeom prst="rect">
            <a:avLst/>
          </a:prstGeom>
        </p:spPr>
      </p:pic>
      <p:pic>
        <p:nvPicPr>
          <p:cNvPr id="48173" name="Picture 48172" descr="rxn_logo.png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40" y="1795588"/>
            <a:ext cx="882235" cy="619716"/>
          </a:xfrm>
          <a:prstGeom prst="rect">
            <a:avLst/>
          </a:prstGeom>
        </p:spPr>
      </p:pic>
      <p:pic>
        <p:nvPicPr>
          <p:cNvPr id="48177" name="Picture 48176" descr="scsRenewables.png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97" y="5997479"/>
            <a:ext cx="1658073" cy="404408"/>
          </a:xfrm>
          <a:prstGeom prst="rect">
            <a:avLst/>
          </a:prstGeom>
        </p:spPr>
      </p:pic>
      <p:pic>
        <p:nvPicPr>
          <p:cNvPr id="48178" name="Picture 48177" descr="studergroup_huron_final_logo.png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94" y="6119223"/>
            <a:ext cx="2122638" cy="395797"/>
          </a:xfrm>
          <a:prstGeom prst="rect">
            <a:avLst/>
          </a:prstGeom>
        </p:spPr>
      </p:pic>
      <p:pic>
        <p:nvPicPr>
          <p:cNvPr id="48179" name="Picture 48178" descr="logo-xengines.gif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25" y="5700116"/>
            <a:ext cx="1456250" cy="313668"/>
          </a:xfrm>
          <a:prstGeom prst="rect">
            <a:avLst/>
          </a:prstGeom>
        </p:spPr>
      </p:pic>
      <p:pic>
        <p:nvPicPr>
          <p:cNvPr id="48180" name="Picture 48179" descr="Zimbra Logo.png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7" y="6149479"/>
            <a:ext cx="1451941" cy="334613"/>
          </a:xfrm>
          <a:prstGeom prst="rect">
            <a:avLst/>
          </a:prstGeom>
        </p:spPr>
      </p:pic>
      <p:pic>
        <p:nvPicPr>
          <p:cNvPr id="48181" name="Picture 48180" descr="zs-associates-squarelogo-1413819646355.png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685" y="887542"/>
            <a:ext cx="677558" cy="661032"/>
          </a:xfrm>
          <a:prstGeom prst="rect">
            <a:avLst/>
          </a:prstGeom>
        </p:spPr>
      </p:pic>
      <p:pic>
        <p:nvPicPr>
          <p:cNvPr id="48182" name="Picture 48181" descr="ZULU_Website_Header2-e1405649819607.png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05" y="6149479"/>
            <a:ext cx="2284876" cy="272451"/>
          </a:xfrm>
          <a:prstGeom prst="rect">
            <a:avLst/>
          </a:prstGeom>
        </p:spPr>
      </p:pic>
      <p:pic>
        <p:nvPicPr>
          <p:cNvPr id="48183" name="Picture 48182" descr="idera.png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91" y="4026324"/>
            <a:ext cx="1092974" cy="2404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6CD6E12-824A-4E3F-ADE0-10D0B83560B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Ecosystem – by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HDFS</a:t>
            </a:r>
          </a:p>
          <a:p>
            <a:pPr lvl="1"/>
            <a:r>
              <a:rPr lang="en-US" dirty="0" smtClean="0"/>
              <a:t>provides distributed storage</a:t>
            </a:r>
          </a:p>
          <a:p>
            <a:r>
              <a:rPr lang="en-US" dirty="0" smtClean="0"/>
              <a:t>Map Reduce </a:t>
            </a:r>
          </a:p>
          <a:p>
            <a:pPr lvl="1"/>
            <a:r>
              <a:rPr lang="en-US" dirty="0" smtClean="0"/>
              <a:t>Provides distributed computing</a:t>
            </a:r>
          </a:p>
          <a:p>
            <a:r>
              <a:rPr lang="en-US" dirty="0" smtClean="0"/>
              <a:t>Pig</a:t>
            </a:r>
          </a:p>
          <a:p>
            <a:pPr lvl="1"/>
            <a:r>
              <a:rPr lang="en-US" dirty="0" smtClean="0"/>
              <a:t>High level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Hive</a:t>
            </a:r>
          </a:p>
          <a:p>
            <a:pPr lvl="1"/>
            <a:r>
              <a:rPr lang="en-US" dirty="0" smtClean="0"/>
              <a:t>SQL layer over Hadoop</a:t>
            </a:r>
          </a:p>
          <a:p>
            <a:r>
              <a:rPr lang="en-US" dirty="0" smtClean="0"/>
              <a:t>HBase</a:t>
            </a:r>
          </a:p>
          <a:p>
            <a:pPr lvl="1"/>
            <a:r>
              <a:rPr lang="en-US" dirty="0" smtClean="0"/>
              <a:t>NoSQL storage for real-time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1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435340" cy="990600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latin typeface="Arial" charset="0"/>
              </a:rPr>
              <a:t>Join Us In Person</a:t>
            </a:r>
            <a:endParaRPr lang="en-US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2468" name="TextBox 4"/>
          <p:cNvSpPr txBox="1">
            <a:spLocks noChangeArrowheads="1"/>
          </p:cNvSpPr>
          <p:nvPr/>
        </p:nvSpPr>
        <p:spPr bwMode="auto">
          <a:xfrm>
            <a:off x="1019084" y="1105504"/>
            <a:ext cx="7341870" cy="128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dirty="0" smtClean="0">
                <a:solidFill>
                  <a:srgbClr val="000000"/>
                </a:solidFill>
              </a:rPr>
              <a:t>Agile Texas 2015 Tour</a:t>
            </a: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Presented by</a:t>
            </a: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dirty="0" smtClean="0">
                <a:solidFill>
                  <a:srgbClr val="000000"/>
                </a:solidFill>
              </a:rPr>
              <a:t>Hemant Elhence &amp; </a:t>
            </a:r>
            <a:r>
              <a:rPr lang="en-US" dirty="0" err="1" smtClean="0">
                <a:solidFill>
                  <a:srgbClr val="000000"/>
                </a:solidFill>
              </a:rPr>
              <a:t>Vinayak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Joglekar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6CD6E12-824A-4E3F-ADE0-10D0B83560B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 descr="Agile-Tour-2015-Loc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5" y="2407958"/>
            <a:ext cx="8095645" cy="40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7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435340" cy="990600"/>
          </a:xfrm>
          <a:solidFill>
            <a:srgbClr val="FFFFFF"/>
          </a:solidFill>
        </p:spPr>
        <p:txBody>
          <a:bodyPr/>
          <a:lstStyle/>
          <a:p>
            <a:r>
              <a:rPr lang="en-US" sz="4400">
                <a:solidFill>
                  <a:schemeClr val="bg2"/>
                </a:solidFill>
                <a:latin typeface="Arial" charset="0"/>
              </a:rPr>
              <a:t>Next Webinar</a:t>
            </a:r>
          </a:p>
        </p:txBody>
      </p:sp>
      <p:sp>
        <p:nvSpPr>
          <p:cNvPr id="62468" name="TextBox 4"/>
          <p:cNvSpPr txBox="1">
            <a:spLocks noChangeArrowheads="1"/>
          </p:cNvSpPr>
          <p:nvPr/>
        </p:nvSpPr>
        <p:spPr bwMode="auto">
          <a:xfrm>
            <a:off x="1093470" y="1371601"/>
            <a:ext cx="734187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ＭＳ Ｐゴシック" charset="-128"/>
              </a:rPr>
              <a:t>7 Sins of Scrum and other Agile Anti-</a:t>
            </a: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ＭＳ Ｐゴシック" charset="-128"/>
              </a:rPr>
              <a:t>Patterns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bg2"/>
                </a:solidFill>
              </a:rPr>
              <a:t>Complimentary </a:t>
            </a:r>
            <a:r>
              <a:rPr lang="en-US" dirty="0" smtClean="0">
                <a:solidFill>
                  <a:schemeClr val="bg2"/>
                </a:solidFill>
              </a:rPr>
              <a:t>Webinar: 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Tuesday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smtClean="0">
                <a:solidFill>
                  <a:schemeClr val="bg2"/>
                </a:solidFill>
              </a:rPr>
              <a:t>September 22, </a:t>
            </a:r>
            <a:r>
              <a:rPr lang="en-US" dirty="0" smtClean="0">
                <a:solidFill>
                  <a:schemeClr val="bg2"/>
                </a:solidFill>
              </a:rPr>
              <a:t>2015 @ Noon CST</a:t>
            </a:r>
          </a:p>
        </p:txBody>
      </p:sp>
      <p:sp>
        <p:nvSpPr>
          <p:cNvPr id="62471" name="TextBox 8"/>
          <p:cNvSpPr txBox="1">
            <a:spLocks noChangeArrowheads="1"/>
          </p:cNvSpPr>
          <p:nvPr/>
        </p:nvSpPr>
        <p:spPr bwMode="auto">
          <a:xfrm>
            <a:off x="4217669" y="4038601"/>
            <a:ext cx="44606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 dirty="0" smtClean="0">
                <a:solidFill>
                  <a:srgbClr val="000000"/>
                </a:solidFill>
              </a:rPr>
              <a:t>Presented by: </a:t>
            </a:r>
            <a:r>
              <a:rPr lang="en-US" b="0" dirty="0" smtClean="0">
                <a:solidFill>
                  <a:srgbClr val="000000"/>
                </a:solidFill>
              </a:rPr>
              <a:t>Todd Little</a:t>
            </a:r>
            <a:endParaRPr lang="en-US" b="0" dirty="0" smtClean="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b="0" dirty="0" smtClean="0">
                <a:solidFill>
                  <a:srgbClr val="000000"/>
                </a:solidFill>
              </a:rPr>
              <a:t>IHM</a:t>
            </a:r>
            <a:endParaRPr lang="en-US" b="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6CD6E12-824A-4E3F-ADE0-10D0B83560B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3" name="Picture 2" descr="ToddLitt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895600"/>
            <a:ext cx="2294999" cy="3147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45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3"/>
          <p:cNvSpPr txBox="1">
            <a:spLocks noChangeArrowheads="1"/>
          </p:cNvSpPr>
          <p:nvPr/>
        </p:nvSpPr>
        <p:spPr bwMode="auto">
          <a:xfrm>
            <a:off x="170993" y="4535148"/>
            <a:ext cx="4743907" cy="124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ea typeface="Osaka" charset="0"/>
                <a:cs typeface="Osaka" charset="0"/>
              </a:rPr>
              <a:t>Ashish</a:t>
            </a:r>
            <a:r>
              <a:rPr lang="en-US" dirty="0" smtClean="0">
                <a:solidFill>
                  <a:srgbClr val="000000"/>
                </a:solidFill>
                <a:ea typeface="Osaka" charset="0"/>
                <a:cs typeface="Osaka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ea typeface="Osaka" charset="0"/>
                <a:cs typeface="Osaka" charset="0"/>
              </a:rPr>
              <a:t>Shanker</a:t>
            </a:r>
            <a:endParaRPr lang="en-US" dirty="0" smtClean="0">
              <a:solidFill>
                <a:srgbClr val="000000"/>
              </a:solidFill>
              <a:ea typeface="Osaka" charset="0"/>
              <a:cs typeface="Osaka" charset="0"/>
            </a:endParaRPr>
          </a:p>
          <a:p>
            <a:pPr algn="ctr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ea typeface="Osaka" charset="0"/>
                <a:cs typeface="Osaka" charset="0"/>
              </a:rPr>
              <a:t>Ashish.shanker@</a:t>
            </a:r>
            <a:r>
              <a:rPr lang="en-US" dirty="0" err="1" smtClean="0">
                <a:solidFill>
                  <a:srgbClr val="000000"/>
                </a:solidFill>
                <a:ea typeface="Osaka" charset="0"/>
                <a:cs typeface="Osaka" charset="0"/>
              </a:rPr>
              <a:t>synerzip.com</a:t>
            </a:r>
            <a:endParaRPr lang="en-US" dirty="0" smtClean="0">
              <a:solidFill>
                <a:srgbClr val="000000"/>
              </a:solidFill>
              <a:ea typeface="Osaka" charset="0"/>
              <a:cs typeface="Osaka" charset="0"/>
            </a:endParaRPr>
          </a:p>
          <a:p>
            <a:pPr algn="ctr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ea typeface="Osaka" charset="0"/>
                <a:cs typeface="Osaka" charset="0"/>
              </a:rPr>
              <a:t>469.374.0500</a:t>
            </a:r>
          </a:p>
        </p:txBody>
      </p:sp>
      <p:sp>
        <p:nvSpPr>
          <p:cNvPr id="63491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372600" cy="990600"/>
          </a:xfrm>
          <a:noFill/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Connect with Synerzip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63494" name="Group 10"/>
          <p:cNvGrpSpPr>
            <a:grpSpLocks/>
          </p:cNvGrpSpPr>
          <p:nvPr/>
        </p:nvGrpSpPr>
        <p:grpSpPr bwMode="auto">
          <a:xfrm>
            <a:off x="483766" y="1803673"/>
            <a:ext cx="3217726" cy="947218"/>
            <a:chOff x="565040" y="5310018"/>
            <a:chExt cx="2488793" cy="750422"/>
          </a:xfrm>
        </p:grpSpPr>
        <p:pic>
          <p:nvPicPr>
            <p:cNvPr id="63503" name="Picture 2" descr="twitter_logo1-Cop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040" y="5310018"/>
              <a:ext cx="750422" cy="750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4" name="TextBox 5"/>
            <p:cNvSpPr txBox="1">
              <a:spLocks noChangeArrowheads="1"/>
            </p:cNvSpPr>
            <p:nvPr/>
          </p:nvSpPr>
          <p:spPr bwMode="auto">
            <a:xfrm>
              <a:off x="1295400" y="5454397"/>
              <a:ext cx="1758433" cy="31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000000"/>
                  </a:solidFill>
                </a:rPr>
                <a:t>@</a:t>
              </a:r>
              <a:r>
                <a:rPr lang="en-US" sz="2000" dirty="0" err="1" smtClean="0">
                  <a:solidFill>
                    <a:srgbClr val="000000"/>
                  </a:solidFill>
                </a:rPr>
                <a:t>Synerzip_Agile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3495" name="Group 9"/>
          <p:cNvGrpSpPr>
            <a:grpSpLocks/>
          </p:cNvGrpSpPr>
          <p:nvPr/>
        </p:nvGrpSpPr>
        <p:grpSpPr bwMode="auto">
          <a:xfrm>
            <a:off x="2483556" y="2764894"/>
            <a:ext cx="4900728" cy="834634"/>
            <a:chOff x="3424722" y="5316708"/>
            <a:chExt cx="4474349" cy="780786"/>
          </a:xfrm>
        </p:grpSpPr>
        <p:pic>
          <p:nvPicPr>
            <p:cNvPr id="63501" name="Picture 3" descr="linkedIn-logo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722" y="5316708"/>
              <a:ext cx="780786" cy="78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2" name="TextBox 6"/>
            <p:cNvSpPr txBox="1">
              <a:spLocks noChangeArrowheads="1"/>
            </p:cNvSpPr>
            <p:nvPr/>
          </p:nvSpPr>
          <p:spPr bwMode="auto">
            <a:xfrm>
              <a:off x="4191000" y="5476269"/>
              <a:ext cx="3708071" cy="37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 err="1" smtClean="0">
                  <a:solidFill>
                    <a:srgbClr val="000000"/>
                  </a:solidFill>
                </a:rPr>
                <a:t>linkedin.com</a:t>
              </a:r>
              <a:r>
                <a:rPr lang="en-US" sz="2000" dirty="0" smtClean="0">
                  <a:solidFill>
                    <a:srgbClr val="000000"/>
                  </a:solidFill>
                </a:rPr>
                <a:t>/company/</a:t>
              </a:r>
              <a:r>
                <a:rPr lang="en-US" sz="2000" dirty="0" err="1" smtClean="0">
                  <a:solidFill>
                    <a:srgbClr val="000000"/>
                  </a:solidFill>
                </a:rPr>
                <a:t>synerzip</a:t>
              </a:r>
              <a:endParaRPr lang="en-US" sz="2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3496" name="Group 8"/>
          <p:cNvGrpSpPr>
            <a:grpSpLocks/>
          </p:cNvGrpSpPr>
          <p:nvPr/>
        </p:nvGrpSpPr>
        <p:grpSpPr bwMode="auto">
          <a:xfrm>
            <a:off x="4750525" y="3737591"/>
            <a:ext cx="3861549" cy="792216"/>
            <a:chOff x="6285599" y="4367758"/>
            <a:chExt cx="3238591" cy="681019"/>
          </a:xfrm>
        </p:grpSpPr>
        <p:pic>
          <p:nvPicPr>
            <p:cNvPr id="63499" name="Picture 4" descr="facebook-logo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599" y="4367758"/>
              <a:ext cx="681019" cy="68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0" name="TextBox 7"/>
            <p:cNvSpPr txBox="1">
              <a:spLocks noChangeArrowheads="1"/>
            </p:cNvSpPr>
            <p:nvPr/>
          </p:nvSpPr>
          <p:spPr bwMode="auto">
            <a:xfrm>
              <a:off x="6966618" y="4477435"/>
              <a:ext cx="2557572" cy="34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 err="1" smtClean="0">
                  <a:solidFill>
                    <a:srgbClr val="000000"/>
                  </a:solidFill>
                </a:rPr>
                <a:t>facebook.com</a:t>
              </a:r>
              <a:r>
                <a:rPr lang="en-US" sz="2000" dirty="0" smtClean="0">
                  <a:solidFill>
                    <a:srgbClr val="000000"/>
                  </a:solidFill>
                </a:rPr>
                <a:t>/Synerzip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6CD6E12-824A-4E3F-ADE0-10D0B83560B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341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in 20 Seconds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Fast &amp; Expressive Cluster computing engine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Compatible with Hadoop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Came out of Berkeley AMP Lab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Now Apache project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Version 1.3 just released (April 2015)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“First Big Data platform to integrate batch, streaming and interactive computations in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unified framework</a:t>
            </a:r>
            <a:r>
              <a:rPr lang="en-US" dirty="0"/>
              <a:t>” – </a:t>
            </a:r>
            <a:r>
              <a:rPr lang="en-US" dirty="0" err="1"/>
              <a:t>stratio.com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011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Eco-System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7773" y="4353941"/>
            <a:ext cx="6510710" cy="9553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37774" y="3118949"/>
            <a:ext cx="1444863" cy="12349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</a:t>
            </a:r>
          </a:p>
          <a:p>
            <a:pPr algn="ctr"/>
            <a:r>
              <a:rPr lang="en-US" dirty="0"/>
              <a:t>SQL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24413" y="3118949"/>
            <a:ext cx="1444863" cy="12349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</a:t>
            </a:r>
          </a:p>
          <a:p>
            <a:pPr algn="ctr"/>
            <a:r>
              <a:rPr lang="en-US" dirty="0"/>
              <a:t>Streaming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16868" y="3118949"/>
            <a:ext cx="1444863" cy="12349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lib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337773" y="1824068"/>
            <a:ext cx="1421558" cy="978674"/>
          </a:xfrm>
          <a:prstGeom prst="wedgeRoundRectCallout">
            <a:avLst>
              <a:gd name="adj1" fmla="val -20833"/>
              <a:gd name="adj2" fmla="val 80357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 /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047717" y="1824068"/>
            <a:ext cx="1421558" cy="978674"/>
          </a:xfrm>
          <a:prstGeom prst="wedgeRoundRectCallout">
            <a:avLst>
              <a:gd name="adj1" fmla="val -20833"/>
              <a:gd name="adj2" fmla="val 80357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Time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810139" y="1804771"/>
            <a:ext cx="1421558" cy="978674"/>
          </a:xfrm>
          <a:prstGeom prst="wedgeRoundRectCallout">
            <a:avLst>
              <a:gd name="adj1" fmla="val -20833"/>
              <a:gd name="adj2" fmla="val 80357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37773" y="5502785"/>
            <a:ext cx="1999202" cy="62337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Stand alone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78256" y="5466220"/>
            <a:ext cx="1691080" cy="6233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YARN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10713" y="5466220"/>
            <a:ext cx="1677925" cy="623378"/>
          </a:xfrm>
          <a:prstGeom prst="roundRect">
            <a:avLst/>
          </a:prstGeom>
          <a:solidFill>
            <a:schemeClr val="accent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MESOS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7788638" y="5309314"/>
            <a:ext cx="1365541" cy="780285"/>
          </a:xfrm>
          <a:prstGeom prst="wedgeRectCallout">
            <a:avLst>
              <a:gd name="adj1" fmla="val -85833"/>
              <a:gd name="adj2" fmla="val 650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Cluster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managers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43775" y="3118949"/>
            <a:ext cx="1444863" cy="12349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GraphX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6573877" y="1804771"/>
            <a:ext cx="1595210" cy="978674"/>
          </a:xfrm>
          <a:prstGeom prst="wedgeRoundRectCallout">
            <a:avLst>
              <a:gd name="adj1" fmla="val -20833"/>
              <a:gd name="adj2" fmla="val 80357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processing</a:t>
            </a:r>
          </a:p>
        </p:txBody>
      </p:sp>
    </p:spTree>
    <p:extLst>
      <p:ext uri="{BB962C8B-B14F-4D97-AF65-F5344CB8AC3E}">
        <p14:creationId xmlns:p14="http://schemas.microsoft.com/office/powerpoint/2010/main" val="37231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Hypo-meter 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4535" r="-145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613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456966</TotalTime>
  <Words>2256</Words>
  <Application>Microsoft Macintosh PowerPoint</Application>
  <PresentationFormat>Custom</PresentationFormat>
  <Paragraphs>525</Paragraphs>
  <Slides>62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LPc_New</vt:lpstr>
      <vt:lpstr>Webinar: From Hadoop to Spark</vt:lpstr>
      <vt:lpstr>Webinar Objectives</vt:lpstr>
      <vt:lpstr>Introduction</vt:lpstr>
      <vt:lpstr>Hadoop in 20 Seconds</vt:lpstr>
      <vt:lpstr>Hadoop Eco System</vt:lpstr>
      <vt:lpstr>Hadoop Ecosystem – by function</vt:lpstr>
      <vt:lpstr>Spark in 20 Seconds</vt:lpstr>
      <vt:lpstr>Spark Eco-System</vt:lpstr>
      <vt:lpstr>Hypo-meter  </vt:lpstr>
      <vt:lpstr>Spark Job Trends</vt:lpstr>
      <vt:lpstr>Spark Benchmarks</vt:lpstr>
      <vt:lpstr>Spark Code / Activity</vt:lpstr>
      <vt:lpstr>Timeline : Hadoop &amp; Spark</vt:lpstr>
      <vt:lpstr>Hadoop and Spark Comparison</vt:lpstr>
      <vt:lpstr>Hadoop Vs. Spark</vt:lpstr>
      <vt:lpstr>Comparison With Hadoop</vt:lpstr>
      <vt:lpstr>Hadoop + Yarn : OS for Distributed Compute</vt:lpstr>
      <vt:lpstr>Spark Is Better Fit for Iterative Workloads</vt:lpstr>
      <vt:lpstr>Spark Programming Model</vt:lpstr>
      <vt:lpstr>Is Spark Replacing Hadoop?</vt:lpstr>
      <vt:lpstr>Spark &amp; Pluggable Storage</vt:lpstr>
      <vt:lpstr>Spark &amp; Hadoop</vt:lpstr>
      <vt:lpstr>Hadoop &amp; Spark Future ???</vt:lpstr>
      <vt:lpstr>Going from Hadoop to Spark</vt:lpstr>
      <vt:lpstr>Why Move From Hadoop to Spark?</vt:lpstr>
      <vt:lpstr>Spark : ‘Unified’ Stack</vt:lpstr>
      <vt:lpstr>Migrating From Hadoop  Spark</vt:lpstr>
      <vt:lpstr>Five Steps of Moving From Hadoop to Spark</vt:lpstr>
      <vt:lpstr>Data Size  : “You Don’t Have Big Data”</vt:lpstr>
      <vt:lpstr>1) Data Size (T-shirt sizing)</vt:lpstr>
      <vt:lpstr>1) Data Size </vt:lpstr>
      <vt:lpstr>2) File System</vt:lpstr>
      <vt:lpstr>Spark File Systems</vt:lpstr>
      <vt:lpstr>File Systems For Spark</vt:lpstr>
      <vt:lpstr>File Systems Throughput Comparison </vt:lpstr>
      <vt:lpstr>HDFS Vs. S3 (lower is better)</vt:lpstr>
      <vt:lpstr>HDFS Vs. S3 Conclusions</vt:lpstr>
      <vt:lpstr>3) SQL in  Hadoop / Spark</vt:lpstr>
      <vt:lpstr>Spark SQL Vs. Hive</vt:lpstr>
      <vt:lpstr>4) ETL on Hadoop / Spark</vt:lpstr>
      <vt:lpstr>4) ETL On Hadoop / Spark : Conclusions</vt:lpstr>
      <vt:lpstr>5) Machine Learning : Hadoop / Spark</vt:lpstr>
      <vt:lpstr>Our experience, legal (eDiscovery)</vt:lpstr>
      <vt:lpstr>Final Thoughts</vt:lpstr>
      <vt:lpstr>Thanks !</vt:lpstr>
      <vt:lpstr>Spark Caching!</vt:lpstr>
      <vt:lpstr>Caching Results</vt:lpstr>
      <vt:lpstr>Spark Caching </vt:lpstr>
      <vt:lpstr>Sharing Cached Data</vt:lpstr>
      <vt:lpstr>Spark Job Server</vt:lpstr>
      <vt:lpstr>Spark Job Server</vt:lpstr>
      <vt:lpstr>Tachyon + Spark</vt:lpstr>
      <vt:lpstr>Next : New Big Data Applications With Spark</vt:lpstr>
      <vt:lpstr>Big Data Applications : Now</vt:lpstr>
      <vt:lpstr>With Spark…</vt:lpstr>
      <vt:lpstr>Lessons Learned</vt:lpstr>
      <vt:lpstr>PowerPoint Presentation</vt:lpstr>
      <vt:lpstr>Synerzip in a Nutshell</vt:lpstr>
      <vt:lpstr>Synerzip Clients</vt:lpstr>
      <vt:lpstr>Join Us In Person</vt:lpstr>
      <vt:lpstr>Next Webinar</vt:lpstr>
      <vt:lpstr>Connect with Synerzip</vt:lpstr>
    </vt:vector>
  </TitlesOfParts>
  <Company>LearningPatterns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Track to Spring</dc:title>
  <dc:creator/>
  <cp:lastModifiedBy>Jill Hoersten</cp:lastModifiedBy>
  <cp:revision>3880</cp:revision>
  <cp:lastPrinted>2010-01-03T02:41:41Z</cp:lastPrinted>
  <dcterms:created xsi:type="dcterms:W3CDTF">2010-07-13T15:22:01Z</dcterms:created>
  <dcterms:modified xsi:type="dcterms:W3CDTF">2015-08-21T15:59:00Z</dcterms:modified>
</cp:coreProperties>
</file>